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68" r:id="rId2"/>
    <p:sldId id="276" r:id="rId3"/>
    <p:sldId id="280" r:id="rId4"/>
    <p:sldId id="286" r:id="rId5"/>
    <p:sldId id="281" r:id="rId6"/>
    <p:sldId id="275" r:id="rId7"/>
    <p:sldId id="307" r:id="rId8"/>
    <p:sldId id="308" r:id="rId9"/>
    <p:sldId id="309" r:id="rId10"/>
    <p:sldId id="282" r:id="rId11"/>
    <p:sldId id="295" r:id="rId12"/>
    <p:sldId id="310" r:id="rId13"/>
    <p:sldId id="292" r:id="rId14"/>
    <p:sldId id="277"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924"/>
    <a:srgbClr val="C00000"/>
    <a:srgbClr val="FF3F3F"/>
    <a:srgbClr val="FFC1C1"/>
    <a:srgbClr val="FF6969"/>
    <a:srgbClr val="005CA1"/>
    <a:srgbClr val="B2B2B2"/>
    <a:srgbClr val="004A82"/>
    <a:srgbClr val="00355C"/>
    <a:srgbClr val="0048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040" autoAdjust="0"/>
    <p:restoredTop sz="95958" autoAdjust="0"/>
  </p:normalViewPr>
  <p:slideViewPr>
    <p:cSldViewPr snapToGrid="0">
      <p:cViewPr varScale="1">
        <p:scale>
          <a:sx n="98" d="100"/>
          <a:sy n="98" d="100"/>
        </p:scale>
        <p:origin x="208" y="464"/>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p:scale>
          <a:sx n="92" d="100"/>
          <a:sy n="92" d="100"/>
        </p:scale>
        <p:origin x="3592"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552A8-ECE7-49AA-8726-BE90DBC11947}" type="datetimeFigureOut">
              <a:rPr lang="zh-CN" altLang="en-US" smtClean="0"/>
              <a:pPr/>
              <a:t>2020/7/1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EAD77-486C-432B-9EE9-E6FD5C91EB8A}" type="slidenum">
              <a:rPr lang="zh-CN" altLang="en-US" smtClean="0"/>
              <a:pPr/>
              <a:t>‹#›</a:t>
            </a:fld>
            <a:endParaRPr lang="zh-CN" altLang="en-US"/>
          </a:p>
        </p:txBody>
      </p:sp>
    </p:spTree>
    <p:extLst>
      <p:ext uri="{BB962C8B-B14F-4D97-AF65-F5344CB8AC3E}">
        <p14:creationId xmlns:p14="http://schemas.microsoft.com/office/powerpoint/2010/main" val="969368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a:t>
            </a:fld>
            <a:endParaRPr lang="zh-CN" altLang="en-US"/>
          </a:p>
        </p:txBody>
      </p:sp>
    </p:spTree>
    <p:extLst>
      <p:ext uri="{BB962C8B-B14F-4D97-AF65-F5344CB8AC3E}">
        <p14:creationId xmlns:p14="http://schemas.microsoft.com/office/powerpoint/2010/main" val="701586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10</a:t>
            </a:fld>
            <a:endParaRPr lang="zh-CN" altLang="en-US"/>
          </a:p>
        </p:txBody>
      </p:sp>
    </p:spTree>
    <p:extLst>
      <p:ext uri="{BB962C8B-B14F-4D97-AF65-F5344CB8AC3E}">
        <p14:creationId xmlns:p14="http://schemas.microsoft.com/office/powerpoint/2010/main" val="1234605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11</a:t>
            </a:fld>
            <a:endParaRPr lang="zh-CN" altLang="en-US"/>
          </a:p>
        </p:txBody>
      </p:sp>
    </p:spTree>
    <p:extLst>
      <p:ext uri="{BB962C8B-B14F-4D97-AF65-F5344CB8AC3E}">
        <p14:creationId xmlns:p14="http://schemas.microsoft.com/office/powerpoint/2010/main" val="2910355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12</a:t>
            </a:fld>
            <a:endParaRPr lang="zh-CN" altLang="en-US"/>
          </a:p>
        </p:txBody>
      </p:sp>
    </p:spTree>
    <p:extLst>
      <p:ext uri="{BB962C8B-B14F-4D97-AF65-F5344CB8AC3E}">
        <p14:creationId xmlns:p14="http://schemas.microsoft.com/office/powerpoint/2010/main" val="1295809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13</a:t>
            </a:fld>
            <a:endParaRPr lang="zh-CN" altLang="en-US"/>
          </a:p>
        </p:txBody>
      </p:sp>
    </p:spTree>
    <p:extLst>
      <p:ext uri="{BB962C8B-B14F-4D97-AF65-F5344CB8AC3E}">
        <p14:creationId xmlns:p14="http://schemas.microsoft.com/office/powerpoint/2010/main" val="3367858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14</a:t>
            </a:fld>
            <a:endParaRPr lang="zh-CN" altLang="en-US"/>
          </a:p>
        </p:txBody>
      </p:sp>
    </p:spTree>
    <p:extLst>
      <p:ext uri="{BB962C8B-B14F-4D97-AF65-F5344CB8AC3E}">
        <p14:creationId xmlns:p14="http://schemas.microsoft.com/office/powerpoint/2010/main" val="3433953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a:t>
            </a:fld>
            <a:endParaRPr lang="zh-CN" altLang="en-US"/>
          </a:p>
        </p:txBody>
      </p:sp>
    </p:spTree>
    <p:extLst>
      <p:ext uri="{BB962C8B-B14F-4D97-AF65-F5344CB8AC3E}">
        <p14:creationId xmlns:p14="http://schemas.microsoft.com/office/powerpoint/2010/main" val="580234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a:t>
            </a:fld>
            <a:endParaRPr lang="zh-CN" altLang="en-US"/>
          </a:p>
        </p:txBody>
      </p:sp>
    </p:spTree>
    <p:extLst>
      <p:ext uri="{BB962C8B-B14F-4D97-AF65-F5344CB8AC3E}">
        <p14:creationId xmlns:p14="http://schemas.microsoft.com/office/powerpoint/2010/main" val="2753122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a:t>
            </a:fld>
            <a:endParaRPr lang="zh-CN" altLang="en-US"/>
          </a:p>
        </p:txBody>
      </p:sp>
    </p:spTree>
    <p:extLst>
      <p:ext uri="{BB962C8B-B14F-4D97-AF65-F5344CB8AC3E}">
        <p14:creationId xmlns:p14="http://schemas.microsoft.com/office/powerpoint/2010/main" val="1754270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a:t>
            </a:fld>
            <a:endParaRPr lang="zh-CN" altLang="en-US"/>
          </a:p>
        </p:txBody>
      </p:sp>
    </p:spTree>
    <p:extLst>
      <p:ext uri="{BB962C8B-B14F-4D97-AF65-F5344CB8AC3E}">
        <p14:creationId xmlns:p14="http://schemas.microsoft.com/office/powerpoint/2010/main" val="1515872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6</a:t>
            </a:fld>
            <a:endParaRPr lang="zh-CN" altLang="en-US"/>
          </a:p>
        </p:txBody>
      </p:sp>
    </p:spTree>
    <p:extLst>
      <p:ext uri="{BB962C8B-B14F-4D97-AF65-F5344CB8AC3E}">
        <p14:creationId xmlns:p14="http://schemas.microsoft.com/office/powerpoint/2010/main" val="3025771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7</a:t>
            </a:fld>
            <a:endParaRPr lang="zh-CN" altLang="en-US"/>
          </a:p>
        </p:txBody>
      </p:sp>
    </p:spTree>
    <p:extLst>
      <p:ext uri="{BB962C8B-B14F-4D97-AF65-F5344CB8AC3E}">
        <p14:creationId xmlns:p14="http://schemas.microsoft.com/office/powerpoint/2010/main" val="363895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8</a:t>
            </a:fld>
            <a:endParaRPr lang="zh-CN" altLang="en-US"/>
          </a:p>
        </p:txBody>
      </p:sp>
    </p:spTree>
    <p:extLst>
      <p:ext uri="{BB962C8B-B14F-4D97-AF65-F5344CB8AC3E}">
        <p14:creationId xmlns:p14="http://schemas.microsoft.com/office/powerpoint/2010/main" val="3284749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9</a:t>
            </a:fld>
            <a:endParaRPr lang="zh-CN" altLang="en-US"/>
          </a:p>
        </p:txBody>
      </p:sp>
    </p:spTree>
    <p:extLst>
      <p:ext uri="{BB962C8B-B14F-4D97-AF65-F5344CB8AC3E}">
        <p14:creationId xmlns:p14="http://schemas.microsoft.com/office/powerpoint/2010/main" val="2151572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2020/7/1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2020/7/1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2020/7/1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2020/7/1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2020/7/1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2020/7/1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C17F9E5-2C3F-427E-9E18-8DB1205C1BD4}" type="datetimeFigureOut">
              <a:rPr lang="zh-CN" altLang="en-US" smtClean="0"/>
              <a:pPr/>
              <a:t>2020/7/1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C17F9E5-2C3F-427E-9E18-8DB1205C1BD4}" type="datetimeFigureOut">
              <a:rPr lang="zh-CN" altLang="en-US" smtClean="0"/>
              <a:pPr/>
              <a:t>2020/7/1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17F9E5-2C3F-427E-9E18-8DB1205C1BD4}" type="datetimeFigureOut">
              <a:rPr lang="zh-CN" altLang="en-US" smtClean="0"/>
              <a:pPr/>
              <a:t>2020/7/1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2020/7/1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2020/7/1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7F9E5-2C3F-427E-9E18-8DB1205C1BD4}" type="datetimeFigureOut">
              <a:rPr lang="zh-CN" altLang="en-US" smtClean="0"/>
              <a:pPr/>
              <a:t>2020/7/1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35508-54A0-4FB0-A4C5-6467DE85E92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http://sdcs.sysu.edu.cn/sites/sdcs.live1.dpcms8.sysu.edu.cn/themes/sdcs/logo.pn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980992B-A486-430C-A180-2758E93E29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23" r="14726" b="48018"/>
          <a:stretch/>
        </p:blipFill>
        <p:spPr>
          <a:xfrm>
            <a:off x="15050" y="5223309"/>
            <a:ext cx="5870824" cy="1634689"/>
          </a:xfrm>
          <a:prstGeom prst="rect">
            <a:avLst/>
          </a:prstGeom>
        </p:spPr>
      </p:pic>
      <p:grpSp>
        <p:nvGrpSpPr>
          <p:cNvPr id="2" name="组合 1"/>
          <p:cNvGrpSpPr/>
          <p:nvPr/>
        </p:nvGrpSpPr>
        <p:grpSpPr>
          <a:xfrm>
            <a:off x="4705866" y="0"/>
            <a:ext cx="2780268" cy="3063728"/>
            <a:chOff x="4705866" y="0"/>
            <a:chExt cx="2780268" cy="3063728"/>
          </a:xfrm>
        </p:grpSpPr>
        <p:sp>
          <p:nvSpPr>
            <p:cNvPr id="28" name="任意多边形 27"/>
            <p:cNvSpPr/>
            <p:nvPr/>
          </p:nvSpPr>
          <p:spPr>
            <a:xfrm>
              <a:off x="4705866" y="0"/>
              <a:ext cx="2780268" cy="3063728"/>
            </a:xfrm>
            <a:custGeom>
              <a:avLst/>
              <a:gdLst>
                <a:gd name="connsiteX0" fmla="*/ 0 w 2780268"/>
                <a:gd name="connsiteY0" fmla="*/ 0 h 3063728"/>
                <a:gd name="connsiteX1" fmla="*/ 2780268 w 2780268"/>
                <a:gd name="connsiteY1" fmla="*/ 0 h 3063728"/>
                <a:gd name="connsiteX2" fmla="*/ 2780268 w 2780268"/>
                <a:gd name="connsiteY2" fmla="*/ 1673594 h 3063728"/>
                <a:gd name="connsiteX3" fmla="*/ 1390134 w 2780268"/>
                <a:gd name="connsiteY3" fmla="*/ 3063728 h 3063728"/>
                <a:gd name="connsiteX4" fmla="*/ 0 w 2780268"/>
                <a:gd name="connsiteY4" fmla="*/ 1673594 h 3063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268" h="3063728">
                  <a:moveTo>
                    <a:pt x="0" y="0"/>
                  </a:moveTo>
                  <a:lnTo>
                    <a:pt x="2780268" y="0"/>
                  </a:lnTo>
                  <a:lnTo>
                    <a:pt x="2780268" y="1673594"/>
                  </a:lnTo>
                  <a:cubicBezTo>
                    <a:pt x="2780268" y="2441344"/>
                    <a:pt x="2157884" y="3063728"/>
                    <a:pt x="1390134" y="3063728"/>
                  </a:cubicBezTo>
                  <a:cubicBezTo>
                    <a:pt x="622384" y="3063728"/>
                    <a:pt x="0" y="2441344"/>
                    <a:pt x="0" y="1673594"/>
                  </a:cubicBezTo>
                  <a:close/>
                </a:path>
              </a:pathLst>
            </a:cu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875891" y="408799"/>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p:nvSpPr>
        <p:spPr>
          <a:xfrm>
            <a:off x="0" y="5223310"/>
            <a:ext cx="12192000" cy="1634689"/>
          </a:xfrm>
          <a:prstGeom prst="rect">
            <a:avLst/>
          </a:prstGeom>
          <a:gradFill flip="none" rotWithShape="1">
            <a:gsLst>
              <a:gs pos="0">
                <a:srgbClr val="014924"/>
              </a:gs>
              <a:gs pos="51000">
                <a:srgbClr val="014924"/>
              </a:gs>
              <a:gs pos="80000">
                <a:srgbClr val="014924">
                  <a:alpha val="80000"/>
                </a:srgbClr>
              </a:gs>
              <a:gs pos="100000">
                <a:srgbClr val="014924">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5053673"/>
            <a:ext cx="12192000"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70611" y="3181537"/>
            <a:ext cx="11225047" cy="1754326"/>
          </a:xfrm>
          <a:prstGeom prst="rect">
            <a:avLst/>
          </a:prstGeom>
          <a:noFill/>
        </p:spPr>
        <p:txBody>
          <a:bodyPr wrap="square" rtlCol="0">
            <a:spAutoFit/>
          </a:bodyPr>
          <a:lstStyle/>
          <a:p>
            <a:pPr algn="ctr"/>
            <a:r>
              <a:rPr lang="zh-CN" altLang="en-US" sz="5400" b="1" dirty="0">
                <a:solidFill>
                  <a:srgbClr val="014924"/>
                </a:solidFill>
                <a:latin typeface="微软雅黑" panose="020B0503020204020204" pitchFamily="34" charset="-122"/>
                <a:ea typeface="微软雅黑" panose="020B0503020204020204" pitchFamily="34" charset="-122"/>
              </a:rPr>
              <a:t>德国工业</a:t>
            </a:r>
            <a:r>
              <a:rPr lang="en-US" altLang="zh-CN" sz="5400" b="1" dirty="0">
                <a:solidFill>
                  <a:srgbClr val="014924"/>
                </a:solidFill>
                <a:latin typeface="微软雅黑" panose="020B0503020204020204" pitchFamily="34" charset="-122"/>
                <a:ea typeface="微软雅黑" panose="020B0503020204020204" pitchFamily="34" charset="-122"/>
              </a:rPr>
              <a:t>4.0</a:t>
            </a:r>
            <a:r>
              <a:rPr lang="zh-CN" altLang="en-US" sz="5400" b="1" dirty="0">
                <a:solidFill>
                  <a:srgbClr val="014924"/>
                </a:solidFill>
                <a:latin typeface="微软雅黑" panose="020B0503020204020204" pitchFamily="34" charset="-122"/>
                <a:ea typeface="微软雅黑" panose="020B0503020204020204" pitchFamily="34" charset="-122"/>
              </a:rPr>
              <a:t>中的智能化应用</a:t>
            </a:r>
            <a:endParaRPr lang="en-US" altLang="zh-CN" sz="5400" b="1" dirty="0">
              <a:solidFill>
                <a:srgbClr val="014924"/>
              </a:solidFill>
              <a:latin typeface="微软雅黑" panose="020B0503020204020204" pitchFamily="34" charset="-122"/>
              <a:ea typeface="微软雅黑" panose="020B0503020204020204" pitchFamily="34" charset="-122"/>
            </a:endParaRPr>
          </a:p>
          <a:p>
            <a:pPr algn="ctr"/>
            <a:r>
              <a:rPr lang="zh-CN" altLang="en-US" sz="5400" b="1" dirty="0">
                <a:solidFill>
                  <a:srgbClr val="014924"/>
                </a:solidFill>
                <a:latin typeface="微软雅黑" panose="020B0503020204020204" pitchFamily="34" charset="-122"/>
                <a:ea typeface="微软雅黑" panose="020B0503020204020204" pitchFamily="34" charset="-122"/>
              </a:rPr>
              <a:t>主题访学</a:t>
            </a:r>
          </a:p>
        </p:txBody>
      </p:sp>
      <p:pic>
        <p:nvPicPr>
          <p:cNvPr id="6" name="图片 5">
            <a:extLst>
              <a:ext uri="{FF2B5EF4-FFF2-40B4-BE49-F238E27FC236}">
                <a16:creationId xmlns:a16="http://schemas.microsoft.com/office/drawing/2014/main" id="{D4808FC5-E707-48A2-A3B9-F4CE190D5E4C}"/>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14939" y="650634"/>
            <a:ext cx="1936392" cy="1930811"/>
          </a:xfrm>
          <a:prstGeom prst="rect">
            <a:avLst/>
          </a:prstGeom>
        </p:spPr>
      </p:pic>
      <p:sp>
        <p:nvSpPr>
          <p:cNvPr id="4" name="Rectangle 2">
            <a:extLst>
              <a:ext uri="{FF2B5EF4-FFF2-40B4-BE49-F238E27FC236}">
                <a16:creationId xmlns:a16="http://schemas.microsoft.com/office/drawing/2014/main" id="{FC3C8E5F-610B-3D43-87F4-645F5111056A}"/>
              </a:ext>
            </a:extLst>
          </p:cNvPr>
          <p:cNvSpPr>
            <a:spLocks noChangeArrowheads="1"/>
          </p:cNvSpPr>
          <p:nvPr/>
        </p:nvSpPr>
        <p:spPr bwMode="auto">
          <a:xfrm>
            <a:off x="3588152" y="56021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4" descr="é¦é¡µ">
            <a:extLst>
              <a:ext uri="{FF2B5EF4-FFF2-40B4-BE49-F238E27FC236}">
                <a16:creationId xmlns:a16="http://schemas.microsoft.com/office/drawing/2014/main" id="{FF72CBDC-3D7D-7644-85C6-B1498BB96A9C}"/>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r="21848"/>
          <a:stretch>
            <a:fillRect/>
          </a:stretch>
        </p:blipFill>
        <p:spPr bwMode="auto">
          <a:xfrm>
            <a:off x="3588152" y="5602147"/>
            <a:ext cx="5029200" cy="68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CF4E2A5D-6F73-441E-A422-1B29E57CD18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7" name="矩形 16">
            <a:extLst>
              <a:ext uri="{FF2B5EF4-FFF2-40B4-BE49-F238E27FC236}">
                <a16:creationId xmlns:a16="http://schemas.microsoft.com/office/drawing/2014/main" id="{A151277F-97A4-430A-9EA0-75E8FFD35626}"/>
              </a:ext>
            </a:extLst>
          </p:cNvPr>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3</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a:extLst>
              <a:ext uri="{FF2B5EF4-FFF2-40B4-BE49-F238E27FC236}">
                <a16:creationId xmlns:a16="http://schemas.microsoft.com/office/drawing/2014/main" id="{ECC41A5F-7025-4325-9B22-2736F0649395}"/>
              </a:ext>
            </a:extLst>
          </p:cNvPr>
          <p:cNvSpPr txBox="1"/>
          <p:nvPr/>
        </p:nvSpPr>
        <p:spPr>
          <a:xfrm>
            <a:off x="2950335" y="2781038"/>
            <a:ext cx="2646870" cy="830993"/>
          </a:xfrm>
          <a:prstGeom prst="rect">
            <a:avLst/>
          </a:prstGeom>
          <a:noFill/>
        </p:spPr>
        <p:txBody>
          <a:bodyPr wrap="none" lIns="91436" tIns="45718" rIns="91436" bIns="45718"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心得总结</a:t>
            </a:r>
          </a:p>
        </p:txBody>
      </p:sp>
      <p:pic>
        <p:nvPicPr>
          <p:cNvPr id="12" name="图片 11">
            <a:extLst>
              <a:ext uri="{FF2B5EF4-FFF2-40B4-BE49-F238E27FC236}">
                <a16:creationId xmlns:a16="http://schemas.microsoft.com/office/drawing/2014/main" id="{526BE7FA-5DB6-459E-88CD-45CFA39AEE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20" name="圆角矩形 19"/>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心得总结</a:t>
            </a:r>
          </a:p>
        </p:txBody>
      </p:sp>
      <p:grpSp>
        <p:nvGrpSpPr>
          <p:cNvPr id="3" name="组合 2"/>
          <p:cNvGrpSpPr/>
          <p:nvPr/>
        </p:nvGrpSpPr>
        <p:grpSpPr>
          <a:xfrm>
            <a:off x="3796505" y="217491"/>
            <a:ext cx="10128992" cy="439541"/>
            <a:chOff x="3796505" y="217491"/>
            <a:chExt cx="10128992" cy="439541"/>
          </a:xfrm>
        </p:grpSpPr>
        <p:sp>
          <p:nvSpPr>
            <p:cNvPr id="19" name="圆角矩形 18"/>
            <p:cNvSpPr/>
            <p:nvPr/>
          </p:nvSpPr>
          <p:spPr>
            <a:xfrm>
              <a:off x="3796505" y="217491"/>
              <a:ext cx="8909791"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flipV="1">
              <a:off x="38416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644992" y="230597"/>
              <a:ext cx="184722" cy="276995"/>
            </a:xfrm>
            <a:prstGeom prst="rect">
              <a:avLst/>
            </a:prstGeom>
          </p:spPr>
          <p:txBody>
            <a:bodyPr wrap="none" lIns="91436" tIns="45718" rIns="91436" bIns="45718">
              <a:spAutoFit/>
            </a:bodyPr>
            <a:lstStyle/>
            <a:p>
              <a:pPr algn="ct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760663" y="981064"/>
            <a:ext cx="2865891" cy="2650901"/>
            <a:chOff x="1088002" y="1972013"/>
            <a:chExt cx="2865891" cy="2650901"/>
          </a:xfrm>
        </p:grpSpPr>
        <p:sp>
          <p:nvSpPr>
            <p:cNvPr id="11" name="TextBox 76"/>
            <p:cNvSpPr txBox="1"/>
            <p:nvPr/>
          </p:nvSpPr>
          <p:spPr>
            <a:xfrm>
              <a:off x="1088002" y="1972013"/>
              <a:ext cx="2730227"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pPr marL="285750" indent="-285750">
                <a:buFont typeface="Arial" panose="020B0604020202020204" pitchFamily="34" charset="0"/>
                <a:buChar char="•"/>
              </a:pPr>
              <a:r>
                <a:rPr lang="zh-CN" altLang="en-US" dirty="0"/>
                <a:t>汉堡大学人工智能实验室</a:t>
              </a:r>
            </a:p>
          </p:txBody>
        </p:sp>
        <p:sp>
          <p:nvSpPr>
            <p:cNvPr id="15" name="矩形 14"/>
            <p:cNvSpPr/>
            <p:nvPr/>
          </p:nvSpPr>
          <p:spPr>
            <a:xfrm>
              <a:off x="1088002" y="2306515"/>
              <a:ext cx="2865891" cy="2316399"/>
            </a:xfrm>
            <a:prstGeom prst="rect">
              <a:avLst/>
            </a:prstGeom>
          </p:spPr>
          <p:txBody>
            <a:bodyPr wrap="square" lIns="91436" tIns="45718" rIns="91436" bIns="45718">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在学术报告中我发现德国在人工智能方面的研究和中国的侧重点不同，他们更倾向于研究其在工业界中的实际应用，例如在机器人、工业生产中的应用，而不是纯理论方面的</a:t>
              </a:r>
            </a:p>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研究，这也许与德国人严谨务实的民族性格有一定关系。</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760663" y="3938955"/>
            <a:ext cx="2865891" cy="2272891"/>
            <a:chOff x="1088002" y="4342322"/>
            <a:chExt cx="2865891" cy="2272891"/>
          </a:xfrm>
        </p:grpSpPr>
        <p:sp>
          <p:nvSpPr>
            <p:cNvPr id="12" name="TextBox 76"/>
            <p:cNvSpPr txBox="1"/>
            <p:nvPr/>
          </p:nvSpPr>
          <p:spPr>
            <a:xfrm>
              <a:off x="1088002" y="4342322"/>
              <a:ext cx="1499120"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pPr marL="285750" indent="-285750">
                <a:buFont typeface="Arial" panose="020B0604020202020204" pitchFamily="34" charset="0"/>
                <a:buChar char="•"/>
              </a:pPr>
              <a:r>
                <a:rPr lang="zh-CN" altLang="en-US" dirty="0"/>
                <a:t>美因茨大学</a:t>
              </a:r>
            </a:p>
          </p:txBody>
        </p:sp>
        <p:sp>
          <p:nvSpPr>
            <p:cNvPr id="16" name="矩形 15"/>
            <p:cNvSpPr/>
            <p:nvPr/>
          </p:nvSpPr>
          <p:spPr>
            <a:xfrm>
              <a:off x="1088002" y="4621979"/>
              <a:ext cx="2865891" cy="1993234"/>
            </a:xfrm>
            <a:prstGeom prst="rect">
              <a:avLst/>
            </a:prstGeom>
          </p:spPr>
          <p:txBody>
            <a:bodyPr wrap="square" lIns="91436" tIns="45718" rIns="91436" bIns="45718">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德国企业在数字化的过程中表现得更加理性，他们需要确定一项技术是否对自己的企业生产有帮助，之后再选择是否去发展，而不是闻风而动，不顾实际情况。这些我认为都非常值得中国企业学习。</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8394975" y="981064"/>
            <a:ext cx="3453181" cy="2327736"/>
            <a:chOff x="8238108" y="1972013"/>
            <a:chExt cx="3453181" cy="2327736"/>
          </a:xfrm>
        </p:grpSpPr>
        <p:sp>
          <p:nvSpPr>
            <p:cNvPr id="13" name="TextBox 76"/>
            <p:cNvSpPr txBox="1"/>
            <p:nvPr/>
          </p:nvSpPr>
          <p:spPr>
            <a:xfrm>
              <a:off x="8238108" y="1972013"/>
              <a:ext cx="3453181"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pPr marL="285750" indent="-285750">
                <a:buFont typeface="Arial" panose="020B0604020202020204" pitchFamily="34" charset="0"/>
                <a:buChar char="•"/>
              </a:pPr>
              <a:r>
                <a:rPr lang="zh-CN" altLang="en-US" dirty="0"/>
                <a:t>工业</a:t>
              </a:r>
              <a:r>
                <a:rPr lang="en-US" altLang="zh-CN" dirty="0"/>
                <a:t>4.0</a:t>
              </a:r>
              <a:r>
                <a:rPr lang="zh-CN" altLang="en-US" dirty="0"/>
                <a:t>标杆企业生产线实地学习</a:t>
              </a:r>
            </a:p>
          </p:txBody>
        </p:sp>
        <p:sp>
          <p:nvSpPr>
            <p:cNvPr id="17" name="矩形 16"/>
            <p:cNvSpPr/>
            <p:nvPr/>
          </p:nvSpPr>
          <p:spPr>
            <a:xfrm>
              <a:off x="8238108" y="2306515"/>
              <a:ext cx="2865891" cy="1993234"/>
            </a:xfrm>
            <a:prstGeom prst="rect">
              <a:avLst/>
            </a:prstGeom>
          </p:spPr>
          <p:txBody>
            <a:bodyPr wrap="square" lIns="91436" tIns="45718" rIns="91436" bIns="45718">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创新推动企业不断向前发展，不论是凯驰公司还是奔驰公司，自身多年的发展历程，都紧跟科技发展的浪潮，技术不断更新迭代，最终成为了行业的佼佼者。这对于中国企业而言，亦是一种很好的启示。</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8468030" y="3938955"/>
            <a:ext cx="3042814" cy="2636828"/>
            <a:chOff x="8238107" y="4356108"/>
            <a:chExt cx="3042814" cy="2636828"/>
          </a:xfrm>
        </p:grpSpPr>
        <p:sp>
          <p:nvSpPr>
            <p:cNvPr id="14" name="TextBox 76"/>
            <p:cNvSpPr txBox="1"/>
            <p:nvPr/>
          </p:nvSpPr>
          <p:spPr>
            <a:xfrm>
              <a:off x="8238108" y="4356108"/>
              <a:ext cx="3042813"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pPr marL="285750" indent="-285750">
                <a:buFont typeface="Arial" panose="020B0604020202020204" pitchFamily="34" charset="0"/>
                <a:buChar char="•"/>
              </a:pPr>
              <a:r>
                <a:rPr lang="zh-CN" altLang="en-US" dirty="0"/>
                <a:t>德国工业</a:t>
              </a:r>
              <a:r>
                <a:rPr lang="en-US" altLang="zh-CN" dirty="0"/>
                <a:t>4.0</a:t>
              </a:r>
              <a:r>
                <a:rPr lang="zh-CN" altLang="en-US" dirty="0"/>
                <a:t>中的智能化应用</a:t>
              </a:r>
            </a:p>
          </p:txBody>
        </p:sp>
        <p:sp>
          <p:nvSpPr>
            <p:cNvPr id="18" name="矩形 17"/>
            <p:cNvSpPr/>
            <p:nvPr/>
          </p:nvSpPr>
          <p:spPr>
            <a:xfrm>
              <a:off x="8238107" y="4676537"/>
              <a:ext cx="2865891" cy="2316399"/>
            </a:xfrm>
            <a:prstGeom prst="rect">
              <a:avLst/>
            </a:prstGeom>
          </p:spPr>
          <p:txBody>
            <a:bodyPr wrap="square" lIns="91436" tIns="45718" rIns="91436" bIns="45718">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我们走进致力推进高科技与创新相结合的阿德勒斯霍夫高科技产业园，了解德国政府为推进工业</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4.0</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和保持世界领先水平所做的努力和布局。他们为有想法的人才提供技术、场地、资金等支持，与大学合作，使人才和想法来之不尽。</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4182154" y="1795822"/>
            <a:ext cx="4018103" cy="3755544"/>
            <a:chOff x="4087478" y="2016177"/>
            <a:chExt cx="4018103" cy="3755544"/>
          </a:xfrm>
        </p:grpSpPr>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7478" y="3243594"/>
              <a:ext cx="1875165" cy="1074382"/>
            </a:xfrm>
            <a:custGeom>
              <a:avLst/>
              <a:gdLst>
                <a:gd name="connsiteX0" fmla="*/ 937583 w 1875165"/>
                <a:gd name="connsiteY0" fmla="*/ 0 h 1875164"/>
                <a:gd name="connsiteX1" fmla="*/ 1059924 w 1875165"/>
                <a:gd name="connsiteY1" fmla="*/ 50675 h 1875164"/>
                <a:gd name="connsiteX2" fmla="*/ 1824490 w 1875165"/>
                <a:gd name="connsiteY2" fmla="*/ 815241 h 1875164"/>
                <a:gd name="connsiteX3" fmla="*/ 1824490 w 1875165"/>
                <a:gd name="connsiteY3" fmla="*/ 1059923 h 1875164"/>
                <a:gd name="connsiteX4" fmla="*/ 1059924 w 1875165"/>
                <a:gd name="connsiteY4" fmla="*/ 1824489 h 1875164"/>
                <a:gd name="connsiteX5" fmla="*/ 815242 w 1875165"/>
                <a:gd name="connsiteY5" fmla="*/ 1824489 h 1875164"/>
                <a:gd name="connsiteX6" fmla="*/ 50676 w 1875165"/>
                <a:gd name="connsiteY6" fmla="*/ 1059923 h 1875164"/>
                <a:gd name="connsiteX7" fmla="*/ 50676 w 1875165"/>
                <a:gd name="connsiteY7" fmla="*/ 815241 h 1875164"/>
                <a:gd name="connsiteX8" fmla="*/ 815242 w 1875165"/>
                <a:gd name="connsiteY8" fmla="*/ 50675 h 1875164"/>
                <a:gd name="connsiteX9" fmla="*/ 937583 w 1875165"/>
                <a:gd name="connsiteY9" fmla="*/ 0 h 187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5165" h="1875164">
                  <a:moveTo>
                    <a:pt x="937583" y="0"/>
                  </a:moveTo>
                  <a:cubicBezTo>
                    <a:pt x="981862" y="0"/>
                    <a:pt x="1026141" y="16892"/>
                    <a:pt x="1059924" y="50675"/>
                  </a:cubicBezTo>
                  <a:lnTo>
                    <a:pt x="1824490" y="815241"/>
                  </a:lnTo>
                  <a:cubicBezTo>
                    <a:pt x="1892057" y="882808"/>
                    <a:pt x="1892057" y="992356"/>
                    <a:pt x="1824490" y="1059923"/>
                  </a:cubicBezTo>
                  <a:lnTo>
                    <a:pt x="1059924" y="1824489"/>
                  </a:lnTo>
                  <a:cubicBezTo>
                    <a:pt x="992357" y="1892056"/>
                    <a:pt x="882809" y="1892056"/>
                    <a:pt x="815242" y="1824489"/>
                  </a:cubicBezTo>
                  <a:lnTo>
                    <a:pt x="50676" y="1059923"/>
                  </a:lnTo>
                  <a:cubicBezTo>
                    <a:pt x="-16891" y="992356"/>
                    <a:pt x="-16891" y="882808"/>
                    <a:pt x="50676" y="815241"/>
                  </a:cubicBezTo>
                  <a:lnTo>
                    <a:pt x="815242" y="50675"/>
                  </a:lnTo>
                  <a:cubicBezTo>
                    <a:pt x="849026" y="16892"/>
                    <a:pt x="893305" y="0"/>
                    <a:pt x="937583" y="0"/>
                  </a:cubicBezTo>
                  <a:close/>
                </a:path>
              </a:pathLst>
            </a:custGeom>
          </p:spPr>
        </p:pic>
        <p:pic>
          <p:nvPicPr>
            <p:cNvPr id="31" name="图片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9415" y="3896557"/>
              <a:ext cx="1413167" cy="1875164"/>
            </a:xfrm>
            <a:custGeom>
              <a:avLst/>
              <a:gdLst>
                <a:gd name="connsiteX0" fmla="*/ 937583 w 1875165"/>
                <a:gd name="connsiteY0" fmla="*/ 0 h 1875164"/>
                <a:gd name="connsiteX1" fmla="*/ 1059924 w 1875165"/>
                <a:gd name="connsiteY1" fmla="*/ 50675 h 1875164"/>
                <a:gd name="connsiteX2" fmla="*/ 1824490 w 1875165"/>
                <a:gd name="connsiteY2" fmla="*/ 815241 h 1875164"/>
                <a:gd name="connsiteX3" fmla="*/ 1824490 w 1875165"/>
                <a:gd name="connsiteY3" fmla="*/ 1059923 h 1875164"/>
                <a:gd name="connsiteX4" fmla="*/ 1059924 w 1875165"/>
                <a:gd name="connsiteY4" fmla="*/ 1824489 h 1875164"/>
                <a:gd name="connsiteX5" fmla="*/ 815242 w 1875165"/>
                <a:gd name="connsiteY5" fmla="*/ 1824489 h 1875164"/>
                <a:gd name="connsiteX6" fmla="*/ 50676 w 1875165"/>
                <a:gd name="connsiteY6" fmla="*/ 1059923 h 1875164"/>
                <a:gd name="connsiteX7" fmla="*/ 50676 w 1875165"/>
                <a:gd name="connsiteY7" fmla="*/ 815241 h 1875164"/>
                <a:gd name="connsiteX8" fmla="*/ 815242 w 1875165"/>
                <a:gd name="connsiteY8" fmla="*/ 50675 h 1875164"/>
                <a:gd name="connsiteX9" fmla="*/ 937583 w 1875165"/>
                <a:gd name="connsiteY9" fmla="*/ 0 h 187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5165" h="1875164">
                  <a:moveTo>
                    <a:pt x="937583" y="0"/>
                  </a:moveTo>
                  <a:cubicBezTo>
                    <a:pt x="981862" y="0"/>
                    <a:pt x="1026141" y="16892"/>
                    <a:pt x="1059924" y="50675"/>
                  </a:cubicBezTo>
                  <a:lnTo>
                    <a:pt x="1824490" y="815241"/>
                  </a:lnTo>
                  <a:cubicBezTo>
                    <a:pt x="1892057" y="882808"/>
                    <a:pt x="1892057" y="992356"/>
                    <a:pt x="1824490" y="1059923"/>
                  </a:cubicBezTo>
                  <a:lnTo>
                    <a:pt x="1059924" y="1824489"/>
                  </a:lnTo>
                  <a:cubicBezTo>
                    <a:pt x="992357" y="1892056"/>
                    <a:pt x="882809" y="1892056"/>
                    <a:pt x="815242" y="1824489"/>
                  </a:cubicBezTo>
                  <a:lnTo>
                    <a:pt x="50676" y="1059923"/>
                  </a:lnTo>
                  <a:cubicBezTo>
                    <a:pt x="-16891" y="992356"/>
                    <a:pt x="-16891" y="882808"/>
                    <a:pt x="50676" y="815241"/>
                  </a:cubicBezTo>
                  <a:lnTo>
                    <a:pt x="815242" y="50675"/>
                  </a:lnTo>
                  <a:cubicBezTo>
                    <a:pt x="849026" y="16892"/>
                    <a:pt x="893305" y="0"/>
                    <a:pt x="937583" y="0"/>
                  </a:cubicBezTo>
                  <a:close/>
                </a:path>
              </a:pathLst>
            </a:custGeom>
          </p:spPr>
        </p:pic>
        <p:pic>
          <p:nvPicPr>
            <p:cNvPr id="30" name="图片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068" y="2016177"/>
              <a:ext cx="1875165" cy="1400513"/>
            </a:xfrm>
            <a:custGeom>
              <a:avLst/>
              <a:gdLst>
                <a:gd name="connsiteX0" fmla="*/ 937583 w 1875165"/>
                <a:gd name="connsiteY0" fmla="*/ 0 h 1875164"/>
                <a:gd name="connsiteX1" fmla="*/ 1059924 w 1875165"/>
                <a:gd name="connsiteY1" fmla="*/ 50675 h 1875164"/>
                <a:gd name="connsiteX2" fmla="*/ 1824490 w 1875165"/>
                <a:gd name="connsiteY2" fmla="*/ 815241 h 1875164"/>
                <a:gd name="connsiteX3" fmla="*/ 1824490 w 1875165"/>
                <a:gd name="connsiteY3" fmla="*/ 1059923 h 1875164"/>
                <a:gd name="connsiteX4" fmla="*/ 1059924 w 1875165"/>
                <a:gd name="connsiteY4" fmla="*/ 1824489 h 1875164"/>
                <a:gd name="connsiteX5" fmla="*/ 815242 w 1875165"/>
                <a:gd name="connsiteY5" fmla="*/ 1824489 h 1875164"/>
                <a:gd name="connsiteX6" fmla="*/ 50676 w 1875165"/>
                <a:gd name="connsiteY6" fmla="*/ 1059923 h 1875164"/>
                <a:gd name="connsiteX7" fmla="*/ 50676 w 1875165"/>
                <a:gd name="connsiteY7" fmla="*/ 815241 h 1875164"/>
                <a:gd name="connsiteX8" fmla="*/ 815242 w 1875165"/>
                <a:gd name="connsiteY8" fmla="*/ 50675 h 1875164"/>
                <a:gd name="connsiteX9" fmla="*/ 937583 w 1875165"/>
                <a:gd name="connsiteY9" fmla="*/ 0 h 187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5165" h="1875164">
                  <a:moveTo>
                    <a:pt x="937583" y="0"/>
                  </a:moveTo>
                  <a:cubicBezTo>
                    <a:pt x="981862" y="0"/>
                    <a:pt x="1026141" y="16892"/>
                    <a:pt x="1059924" y="50675"/>
                  </a:cubicBezTo>
                  <a:lnTo>
                    <a:pt x="1824490" y="815241"/>
                  </a:lnTo>
                  <a:cubicBezTo>
                    <a:pt x="1892057" y="882808"/>
                    <a:pt x="1892057" y="992356"/>
                    <a:pt x="1824490" y="1059923"/>
                  </a:cubicBezTo>
                  <a:lnTo>
                    <a:pt x="1059924" y="1824489"/>
                  </a:lnTo>
                  <a:cubicBezTo>
                    <a:pt x="992357" y="1892056"/>
                    <a:pt x="882809" y="1892056"/>
                    <a:pt x="815242" y="1824489"/>
                  </a:cubicBezTo>
                  <a:lnTo>
                    <a:pt x="50676" y="1059923"/>
                  </a:lnTo>
                  <a:cubicBezTo>
                    <a:pt x="-16891" y="992356"/>
                    <a:pt x="-16891" y="882808"/>
                    <a:pt x="50676" y="815241"/>
                  </a:cubicBezTo>
                  <a:lnTo>
                    <a:pt x="815242" y="50675"/>
                  </a:lnTo>
                  <a:cubicBezTo>
                    <a:pt x="849026" y="16892"/>
                    <a:pt x="893305" y="0"/>
                    <a:pt x="937583" y="0"/>
                  </a:cubicBezTo>
                  <a:close/>
                </a:path>
              </a:pathLst>
            </a:custGeom>
          </p:spPr>
        </p:pic>
        <p:pic>
          <p:nvPicPr>
            <p:cNvPr id="29" name="图片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0416" y="3257090"/>
              <a:ext cx="1875165" cy="1047389"/>
            </a:xfrm>
            <a:custGeom>
              <a:avLst/>
              <a:gdLst>
                <a:gd name="connsiteX0" fmla="*/ 937583 w 1875165"/>
                <a:gd name="connsiteY0" fmla="*/ 0 h 1875164"/>
                <a:gd name="connsiteX1" fmla="*/ 1059924 w 1875165"/>
                <a:gd name="connsiteY1" fmla="*/ 50675 h 1875164"/>
                <a:gd name="connsiteX2" fmla="*/ 1824490 w 1875165"/>
                <a:gd name="connsiteY2" fmla="*/ 815241 h 1875164"/>
                <a:gd name="connsiteX3" fmla="*/ 1824490 w 1875165"/>
                <a:gd name="connsiteY3" fmla="*/ 1059923 h 1875164"/>
                <a:gd name="connsiteX4" fmla="*/ 1059924 w 1875165"/>
                <a:gd name="connsiteY4" fmla="*/ 1824489 h 1875164"/>
                <a:gd name="connsiteX5" fmla="*/ 815242 w 1875165"/>
                <a:gd name="connsiteY5" fmla="*/ 1824489 h 1875164"/>
                <a:gd name="connsiteX6" fmla="*/ 50676 w 1875165"/>
                <a:gd name="connsiteY6" fmla="*/ 1059923 h 1875164"/>
                <a:gd name="connsiteX7" fmla="*/ 50676 w 1875165"/>
                <a:gd name="connsiteY7" fmla="*/ 815241 h 1875164"/>
                <a:gd name="connsiteX8" fmla="*/ 815242 w 1875165"/>
                <a:gd name="connsiteY8" fmla="*/ 50675 h 1875164"/>
                <a:gd name="connsiteX9" fmla="*/ 937583 w 1875165"/>
                <a:gd name="connsiteY9" fmla="*/ 0 h 187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5165" h="1875164">
                  <a:moveTo>
                    <a:pt x="937583" y="0"/>
                  </a:moveTo>
                  <a:cubicBezTo>
                    <a:pt x="981862" y="0"/>
                    <a:pt x="1026141" y="16892"/>
                    <a:pt x="1059924" y="50675"/>
                  </a:cubicBezTo>
                  <a:lnTo>
                    <a:pt x="1824490" y="815241"/>
                  </a:lnTo>
                  <a:cubicBezTo>
                    <a:pt x="1892057" y="882808"/>
                    <a:pt x="1892057" y="992356"/>
                    <a:pt x="1824490" y="1059923"/>
                  </a:cubicBezTo>
                  <a:lnTo>
                    <a:pt x="1059924" y="1824489"/>
                  </a:lnTo>
                  <a:cubicBezTo>
                    <a:pt x="992357" y="1892056"/>
                    <a:pt x="882809" y="1892056"/>
                    <a:pt x="815242" y="1824489"/>
                  </a:cubicBezTo>
                  <a:lnTo>
                    <a:pt x="50676" y="1059923"/>
                  </a:lnTo>
                  <a:cubicBezTo>
                    <a:pt x="-16891" y="992356"/>
                    <a:pt x="-16891" y="882808"/>
                    <a:pt x="50676" y="815241"/>
                  </a:cubicBezTo>
                  <a:lnTo>
                    <a:pt x="815242" y="50675"/>
                  </a:lnTo>
                  <a:cubicBezTo>
                    <a:pt x="849026" y="16892"/>
                    <a:pt x="893305" y="0"/>
                    <a:pt x="937583" y="0"/>
                  </a:cubicBezTo>
                  <a:close/>
                </a:path>
              </a:pathLst>
            </a:custGeom>
          </p:spPr>
        </p:pic>
        <p:sp>
          <p:nvSpPr>
            <p:cNvPr id="7" name="椭圆 6"/>
            <p:cNvSpPr/>
            <p:nvPr/>
          </p:nvSpPr>
          <p:spPr>
            <a:xfrm>
              <a:off x="5633013" y="3309806"/>
              <a:ext cx="941958" cy="941958"/>
            </a:xfrm>
            <a:prstGeom prst="ellipse">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Group 4"/>
            <p:cNvGrpSpPr>
              <a:grpSpLocks noChangeAspect="1"/>
            </p:cNvGrpSpPr>
            <p:nvPr/>
          </p:nvGrpSpPr>
          <p:grpSpPr bwMode="auto">
            <a:xfrm>
              <a:off x="5883036" y="3513554"/>
              <a:ext cx="423228" cy="523466"/>
              <a:chOff x="3688" y="1972"/>
              <a:chExt cx="304" cy="376"/>
            </a:xfrm>
          </p:grpSpPr>
          <p:sp>
            <p:nvSpPr>
              <p:cNvPr id="33" name="AutoShape 3"/>
              <p:cNvSpPr>
                <a:spLocks noChangeAspect="1" noChangeArrowheads="1" noTextEdit="1"/>
              </p:cNvSpPr>
              <p:nvPr/>
            </p:nvSpPr>
            <p:spPr bwMode="auto">
              <a:xfrm>
                <a:off x="3688" y="1972"/>
                <a:ext cx="304"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Freeform 5"/>
              <p:cNvSpPr>
                <a:spLocks noEditPoints="1"/>
              </p:cNvSpPr>
              <p:nvPr/>
            </p:nvSpPr>
            <p:spPr bwMode="auto">
              <a:xfrm>
                <a:off x="3681" y="1970"/>
                <a:ext cx="309" cy="380"/>
              </a:xfrm>
              <a:custGeom>
                <a:avLst/>
                <a:gdLst>
                  <a:gd name="T0" fmla="*/ 61 w 128"/>
                  <a:gd name="T1" fmla="*/ 17 h 158"/>
                  <a:gd name="T2" fmla="*/ 64 w 128"/>
                  <a:gd name="T3" fmla="*/ 67 h 158"/>
                  <a:gd name="T4" fmla="*/ 68 w 128"/>
                  <a:gd name="T5" fmla="*/ 53 h 158"/>
                  <a:gd name="T6" fmla="*/ 77 w 128"/>
                  <a:gd name="T7" fmla="*/ 47 h 158"/>
                  <a:gd name="T8" fmla="*/ 84 w 128"/>
                  <a:gd name="T9" fmla="*/ 60 h 158"/>
                  <a:gd name="T10" fmla="*/ 89 w 128"/>
                  <a:gd name="T11" fmla="*/ 61 h 158"/>
                  <a:gd name="T12" fmla="*/ 94 w 128"/>
                  <a:gd name="T13" fmla="*/ 53 h 158"/>
                  <a:gd name="T14" fmla="*/ 105 w 128"/>
                  <a:gd name="T15" fmla="*/ 60 h 158"/>
                  <a:gd name="T16" fmla="*/ 104 w 128"/>
                  <a:gd name="T17" fmla="*/ 63 h 158"/>
                  <a:gd name="T18" fmla="*/ 104 w 128"/>
                  <a:gd name="T19" fmla="*/ 71 h 158"/>
                  <a:gd name="T20" fmla="*/ 106 w 128"/>
                  <a:gd name="T21" fmla="*/ 69 h 158"/>
                  <a:gd name="T22" fmla="*/ 116 w 128"/>
                  <a:gd name="T23" fmla="*/ 69 h 158"/>
                  <a:gd name="T24" fmla="*/ 101 w 128"/>
                  <a:gd name="T25" fmla="*/ 131 h 158"/>
                  <a:gd name="T26" fmla="*/ 56 w 128"/>
                  <a:gd name="T27" fmla="*/ 148 h 158"/>
                  <a:gd name="T28" fmla="*/ 40 w 128"/>
                  <a:gd name="T29" fmla="*/ 112 h 158"/>
                  <a:gd name="T30" fmla="*/ 14 w 128"/>
                  <a:gd name="T31" fmla="*/ 80 h 158"/>
                  <a:gd name="T32" fmla="*/ 25 w 128"/>
                  <a:gd name="T33" fmla="*/ 79 h 158"/>
                  <a:gd name="T34" fmla="*/ 42 w 128"/>
                  <a:gd name="T35" fmla="*/ 91 h 158"/>
                  <a:gd name="T36" fmla="*/ 46 w 128"/>
                  <a:gd name="T37" fmla="*/ 18 h 158"/>
                  <a:gd name="T38" fmla="*/ 53 w 128"/>
                  <a:gd name="T39" fmla="*/ 10 h 158"/>
                  <a:gd name="T40" fmla="*/ 53 w 128"/>
                  <a:gd name="T41" fmla="*/ 0 h 158"/>
                  <a:gd name="T42" fmla="*/ 36 w 128"/>
                  <a:gd name="T43" fmla="*/ 18 h 158"/>
                  <a:gd name="T44" fmla="*/ 36 w 128"/>
                  <a:gd name="T45" fmla="*/ 75 h 158"/>
                  <a:gd name="T46" fmla="*/ 20 w 128"/>
                  <a:gd name="T47" fmla="*/ 67 h 158"/>
                  <a:gd name="T48" fmla="*/ 8 w 128"/>
                  <a:gd name="T49" fmla="*/ 98 h 158"/>
                  <a:gd name="T50" fmla="*/ 46 w 128"/>
                  <a:gd name="T51" fmla="*/ 135 h 158"/>
                  <a:gd name="T52" fmla="*/ 46 w 128"/>
                  <a:gd name="T53" fmla="*/ 158 h 158"/>
                  <a:gd name="T54" fmla="*/ 101 w 128"/>
                  <a:gd name="T55" fmla="*/ 158 h 158"/>
                  <a:gd name="T56" fmla="*/ 111 w 128"/>
                  <a:gd name="T57" fmla="*/ 148 h 158"/>
                  <a:gd name="T58" fmla="*/ 125 w 128"/>
                  <a:gd name="T59" fmla="*/ 87 h 158"/>
                  <a:gd name="T60" fmla="*/ 125 w 128"/>
                  <a:gd name="T61" fmla="*/ 86 h 158"/>
                  <a:gd name="T62" fmla="*/ 128 w 128"/>
                  <a:gd name="T63" fmla="*/ 74 h 158"/>
                  <a:gd name="T64" fmla="*/ 115 w 128"/>
                  <a:gd name="T65" fmla="*/ 57 h 158"/>
                  <a:gd name="T66" fmla="*/ 94 w 128"/>
                  <a:gd name="T67" fmla="*/ 43 h 158"/>
                  <a:gd name="T68" fmla="*/ 77 w 128"/>
                  <a:gd name="T69" fmla="*/ 37 h 158"/>
                  <a:gd name="T70" fmla="*/ 71 w 128"/>
                  <a:gd name="T71" fmla="*/ 38 h 158"/>
                  <a:gd name="T72" fmla="*/ 71 w 128"/>
                  <a:gd name="T73" fmla="*/ 17 h 158"/>
                  <a:gd name="T74" fmla="*/ 53 w 128"/>
                  <a:gd name="T75"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58">
                    <a:moveTo>
                      <a:pt x="53" y="10"/>
                    </a:moveTo>
                    <a:cubicBezTo>
                      <a:pt x="57" y="10"/>
                      <a:pt x="61" y="13"/>
                      <a:pt x="61" y="17"/>
                    </a:cubicBezTo>
                    <a:cubicBezTo>
                      <a:pt x="61" y="17"/>
                      <a:pt x="61" y="63"/>
                      <a:pt x="61" y="64"/>
                    </a:cubicBezTo>
                    <a:cubicBezTo>
                      <a:pt x="61" y="66"/>
                      <a:pt x="62" y="67"/>
                      <a:pt x="64" y="67"/>
                    </a:cubicBezTo>
                    <a:cubicBezTo>
                      <a:pt x="66" y="67"/>
                      <a:pt x="68" y="65"/>
                      <a:pt x="68" y="60"/>
                    </a:cubicBezTo>
                    <a:cubicBezTo>
                      <a:pt x="68" y="53"/>
                      <a:pt x="68" y="53"/>
                      <a:pt x="68" y="53"/>
                    </a:cubicBezTo>
                    <a:cubicBezTo>
                      <a:pt x="68" y="49"/>
                      <a:pt x="71" y="47"/>
                      <a:pt x="75" y="47"/>
                    </a:cubicBezTo>
                    <a:cubicBezTo>
                      <a:pt x="76" y="47"/>
                      <a:pt x="76" y="47"/>
                      <a:pt x="77" y="47"/>
                    </a:cubicBezTo>
                    <a:cubicBezTo>
                      <a:pt x="80" y="47"/>
                      <a:pt x="83" y="48"/>
                      <a:pt x="83" y="52"/>
                    </a:cubicBezTo>
                    <a:cubicBezTo>
                      <a:pt x="84" y="60"/>
                      <a:pt x="84" y="60"/>
                      <a:pt x="84" y="60"/>
                    </a:cubicBezTo>
                    <a:cubicBezTo>
                      <a:pt x="84" y="63"/>
                      <a:pt x="85" y="63"/>
                      <a:pt x="86" y="63"/>
                    </a:cubicBezTo>
                    <a:cubicBezTo>
                      <a:pt x="87" y="63"/>
                      <a:pt x="89" y="61"/>
                      <a:pt x="89" y="61"/>
                    </a:cubicBezTo>
                    <a:cubicBezTo>
                      <a:pt x="89" y="58"/>
                      <a:pt x="89" y="58"/>
                      <a:pt x="89" y="58"/>
                    </a:cubicBezTo>
                    <a:cubicBezTo>
                      <a:pt x="90" y="54"/>
                      <a:pt x="92" y="53"/>
                      <a:pt x="94" y="53"/>
                    </a:cubicBezTo>
                    <a:cubicBezTo>
                      <a:pt x="95" y="53"/>
                      <a:pt x="96" y="53"/>
                      <a:pt x="97" y="54"/>
                    </a:cubicBezTo>
                    <a:cubicBezTo>
                      <a:pt x="101" y="54"/>
                      <a:pt x="105" y="56"/>
                      <a:pt x="105" y="60"/>
                    </a:cubicBezTo>
                    <a:cubicBezTo>
                      <a:pt x="104" y="63"/>
                      <a:pt x="104" y="63"/>
                      <a:pt x="104" y="63"/>
                    </a:cubicBezTo>
                    <a:cubicBezTo>
                      <a:pt x="104" y="63"/>
                      <a:pt x="104" y="63"/>
                      <a:pt x="104" y="63"/>
                    </a:cubicBezTo>
                    <a:cubicBezTo>
                      <a:pt x="104" y="63"/>
                      <a:pt x="101" y="72"/>
                      <a:pt x="103" y="72"/>
                    </a:cubicBezTo>
                    <a:cubicBezTo>
                      <a:pt x="104" y="72"/>
                      <a:pt x="104" y="72"/>
                      <a:pt x="104" y="71"/>
                    </a:cubicBezTo>
                    <a:cubicBezTo>
                      <a:pt x="104" y="71"/>
                      <a:pt x="104" y="71"/>
                      <a:pt x="104" y="71"/>
                    </a:cubicBezTo>
                    <a:cubicBezTo>
                      <a:pt x="106" y="69"/>
                      <a:pt x="106" y="69"/>
                      <a:pt x="106" y="69"/>
                    </a:cubicBezTo>
                    <a:cubicBezTo>
                      <a:pt x="107" y="67"/>
                      <a:pt x="109" y="67"/>
                      <a:pt x="110" y="67"/>
                    </a:cubicBezTo>
                    <a:cubicBezTo>
                      <a:pt x="112" y="67"/>
                      <a:pt x="113" y="68"/>
                      <a:pt x="116" y="69"/>
                    </a:cubicBezTo>
                    <a:cubicBezTo>
                      <a:pt x="119" y="71"/>
                      <a:pt x="118" y="75"/>
                      <a:pt x="116" y="83"/>
                    </a:cubicBezTo>
                    <a:cubicBezTo>
                      <a:pt x="101" y="131"/>
                      <a:pt x="101" y="131"/>
                      <a:pt x="101" y="131"/>
                    </a:cubicBezTo>
                    <a:cubicBezTo>
                      <a:pt x="101" y="148"/>
                      <a:pt x="101" y="148"/>
                      <a:pt x="101" y="148"/>
                    </a:cubicBezTo>
                    <a:cubicBezTo>
                      <a:pt x="56" y="148"/>
                      <a:pt x="56" y="148"/>
                      <a:pt x="56" y="148"/>
                    </a:cubicBezTo>
                    <a:cubicBezTo>
                      <a:pt x="56" y="130"/>
                      <a:pt x="56" y="130"/>
                      <a:pt x="56" y="130"/>
                    </a:cubicBezTo>
                    <a:cubicBezTo>
                      <a:pt x="56" y="130"/>
                      <a:pt x="48" y="125"/>
                      <a:pt x="40" y="112"/>
                    </a:cubicBezTo>
                    <a:cubicBezTo>
                      <a:pt x="15" y="90"/>
                      <a:pt x="15" y="90"/>
                      <a:pt x="15" y="90"/>
                    </a:cubicBezTo>
                    <a:cubicBezTo>
                      <a:pt x="12" y="88"/>
                      <a:pt x="11" y="83"/>
                      <a:pt x="14" y="80"/>
                    </a:cubicBezTo>
                    <a:cubicBezTo>
                      <a:pt x="15" y="78"/>
                      <a:pt x="18" y="77"/>
                      <a:pt x="20" y="77"/>
                    </a:cubicBezTo>
                    <a:cubicBezTo>
                      <a:pt x="22" y="77"/>
                      <a:pt x="23" y="77"/>
                      <a:pt x="25" y="79"/>
                    </a:cubicBezTo>
                    <a:cubicBezTo>
                      <a:pt x="39" y="90"/>
                      <a:pt x="39" y="90"/>
                      <a:pt x="39" y="90"/>
                    </a:cubicBezTo>
                    <a:cubicBezTo>
                      <a:pt x="40" y="91"/>
                      <a:pt x="41" y="91"/>
                      <a:pt x="42" y="91"/>
                    </a:cubicBezTo>
                    <a:cubicBezTo>
                      <a:pt x="45" y="91"/>
                      <a:pt x="46" y="84"/>
                      <a:pt x="46" y="67"/>
                    </a:cubicBezTo>
                    <a:cubicBezTo>
                      <a:pt x="46" y="18"/>
                      <a:pt x="46" y="18"/>
                      <a:pt x="46" y="18"/>
                    </a:cubicBezTo>
                    <a:cubicBezTo>
                      <a:pt x="45" y="14"/>
                      <a:pt x="49" y="10"/>
                      <a:pt x="53" y="10"/>
                    </a:cubicBezTo>
                    <a:cubicBezTo>
                      <a:pt x="53" y="10"/>
                      <a:pt x="53" y="10"/>
                      <a:pt x="53" y="10"/>
                    </a:cubicBezTo>
                    <a:moveTo>
                      <a:pt x="53" y="0"/>
                    </a:moveTo>
                    <a:cubicBezTo>
                      <a:pt x="53" y="0"/>
                      <a:pt x="53" y="0"/>
                      <a:pt x="53" y="0"/>
                    </a:cubicBezTo>
                    <a:cubicBezTo>
                      <a:pt x="48" y="0"/>
                      <a:pt x="43" y="2"/>
                      <a:pt x="40" y="6"/>
                    </a:cubicBezTo>
                    <a:cubicBezTo>
                      <a:pt x="37" y="9"/>
                      <a:pt x="35" y="13"/>
                      <a:pt x="36" y="18"/>
                    </a:cubicBezTo>
                    <a:cubicBezTo>
                      <a:pt x="36" y="67"/>
                      <a:pt x="36" y="67"/>
                      <a:pt x="36" y="67"/>
                    </a:cubicBezTo>
                    <a:cubicBezTo>
                      <a:pt x="36" y="70"/>
                      <a:pt x="36" y="73"/>
                      <a:pt x="36" y="75"/>
                    </a:cubicBezTo>
                    <a:cubicBezTo>
                      <a:pt x="31" y="71"/>
                      <a:pt x="31" y="71"/>
                      <a:pt x="31" y="71"/>
                    </a:cubicBezTo>
                    <a:cubicBezTo>
                      <a:pt x="28" y="68"/>
                      <a:pt x="24" y="67"/>
                      <a:pt x="20" y="67"/>
                    </a:cubicBezTo>
                    <a:cubicBezTo>
                      <a:pt x="15" y="67"/>
                      <a:pt x="10" y="69"/>
                      <a:pt x="6" y="73"/>
                    </a:cubicBezTo>
                    <a:cubicBezTo>
                      <a:pt x="0" y="81"/>
                      <a:pt x="1" y="92"/>
                      <a:pt x="8" y="98"/>
                    </a:cubicBezTo>
                    <a:cubicBezTo>
                      <a:pt x="32" y="118"/>
                      <a:pt x="32" y="118"/>
                      <a:pt x="32" y="118"/>
                    </a:cubicBezTo>
                    <a:cubicBezTo>
                      <a:pt x="37" y="127"/>
                      <a:pt x="42" y="132"/>
                      <a:pt x="46" y="135"/>
                    </a:cubicBezTo>
                    <a:cubicBezTo>
                      <a:pt x="46" y="148"/>
                      <a:pt x="46" y="148"/>
                      <a:pt x="46" y="148"/>
                    </a:cubicBezTo>
                    <a:cubicBezTo>
                      <a:pt x="46" y="158"/>
                      <a:pt x="46" y="158"/>
                      <a:pt x="46" y="158"/>
                    </a:cubicBezTo>
                    <a:cubicBezTo>
                      <a:pt x="56" y="158"/>
                      <a:pt x="56" y="158"/>
                      <a:pt x="56" y="158"/>
                    </a:cubicBezTo>
                    <a:cubicBezTo>
                      <a:pt x="101" y="158"/>
                      <a:pt x="101" y="158"/>
                      <a:pt x="101" y="158"/>
                    </a:cubicBezTo>
                    <a:cubicBezTo>
                      <a:pt x="110" y="158"/>
                      <a:pt x="110" y="158"/>
                      <a:pt x="110" y="158"/>
                    </a:cubicBezTo>
                    <a:cubicBezTo>
                      <a:pt x="111" y="148"/>
                      <a:pt x="111" y="148"/>
                      <a:pt x="111" y="148"/>
                    </a:cubicBezTo>
                    <a:cubicBezTo>
                      <a:pt x="111" y="132"/>
                      <a:pt x="111" y="132"/>
                      <a:pt x="111" y="132"/>
                    </a:cubicBezTo>
                    <a:cubicBezTo>
                      <a:pt x="125" y="87"/>
                      <a:pt x="125" y="87"/>
                      <a:pt x="125" y="87"/>
                    </a:cubicBezTo>
                    <a:cubicBezTo>
                      <a:pt x="125" y="86"/>
                      <a:pt x="125" y="86"/>
                      <a:pt x="125" y="86"/>
                    </a:cubicBezTo>
                    <a:cubicBezTo>
                      <a:pt x="125" y="86"/>
                      <a:pt x="125" y="86"/>
                      <a:pt x="125" y="86"/>
                    </a:cubicBezTo>
                    <a:cubicBezTo>
                      <a:pt x="126" y="85"/>
                      <a:pt x="126" y="85"/>
                      <a:pt x="126" y="85"/>
                    </a:cubicBezTo>
                    <a:cubicBezTo>
                      <a:pt x="127" y="80"/>
                      <a:pt x="128" y="77"/>
                      <a:pt x="128" y="74"/>
                    </a:cubicBezTo>
                    <a:cubicBezTo>
                      <a:pt x="128" y="66"/>
                      <a:pt x="124" y="62"/>
                      <a:pt x="121" y="61"/>
                    </a:cubicBezTo>
                    <a:cubicBezTo>
                      <a:pt x="119" y="59"/>
                      <a:pt x="117" y="58"/>
                      <a:pt x="115" y="57"/>
                    </a:cubicBezTo>
                    <a:cubicBezTo>
                      <a:pt x="114" y="52"/>
                      <a:pt x="109" y="46"/>
                      <a:pt x="99" y="44"/>
                    </a:cubicBezTo>
                    <a:cubicBezTo>
                      <a:pt x="97" y="43"/>
                      <a:pt x="96" y="43"/>
                      <a:pt x="94" y="43"/>
                    </a:cubicBezTo>
                    <a:cubicBezTo>
                      <a:pt x="93" y="43"/>
                      <a:pt x="92" y="43"/>
                      <a:pt x="91" y="44"/>
                    </a:cubicBezTo>
                    <a:cubicBezTo>
                      <a:pt x="88" y="40"/>
                      <a:pt x="84" y="37"/>
                      <a:pt x="77" y="37"/>
                    </a:cubicBezTo>
                    <a:cubicBezTo>
                      <a:pt x="76" y="37"/>
                      <a:pt x="75" y="37"/>
                      <a:pt x="75" y="37"/>
                    </a:cubicBezTo>
                    <a:cubicBezTo>
                      <a:pt x="73" y="37"/>
                      <a:pt x="72" y="37"/>
                      <a:pt x="71" y="38"/>
                    </a:cubicBezTo>
                    <a:cubicBezTo>
                      <a:pt x="71" y="28"/>
                      <a:pt x="71" y="19"/>
                      <a:pt x="71" y="17"/>
                    </a:cubicBezTo>
                    <a:cubicBezTo>
                      <a:pt x="71" y="17"/>
                      <a:pt x="71" y="17"/>
                      <a:pt x="71" y="17"/>
                    </a:cubicBezTo>
                    <a:cubicBezTo>
                      <a:pt x="71" y="17"/>
                      <a:pt x="71" y="17"/>
                      <a:pt x="71" y="17"/>
                    </a:cubicBezTo>
                    <a:cubicBezTo>
                      <a:pt x="71" y="7"/>
                      <a:pt x="63" y="0"/>
                      <a:pt x="5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pic>
        <p:nvPicPr>
          <p:cNvPr id="36" name="图片 35">
            <a:extLst>
              <a:ext uri="{FF2B5EF4-FFF2-40B4-BE49-F238E27FC236}">
                <a16:creationId xmlns:a16="http://schemas.microsoft.com/office/drawing/2014/main" id="{F852F1A6-3425-484D-8820-818FBDC8796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54" name="矩形 53">
            <a:extLst>
              <a:ext uri="{FF2B5EF4-FFF2-40B4-BE49-F238E27FC236}">
                <a16:creationId xmlns:a16="http://schemas.microsoft.com/office/drawing/2014/main" id="{D127FC3C-C064-0443-8F4D-FCA545720995}"/>
              </a:ext>
            </a:extLst>
          </p:cNvPr>
          <p:cNvSpPr/>
          <p:nvPr/>
        </p:nvSpPr>
        <p:spPr>
          <a:xfrm>
            <a:off x="3932102" y="217491"/>
            <a:ext cx="902803" cy="307773"/>
          </a:xfrm>
          <a:prstGeom prst="rect">
            <a:avLst/>
          </a:prstGeom>
        </p:spPr>
        <p:txBody>
          <a:bodyPr wrap="none" lIns="91436" tIns="45718" rIns="91436" bIns="45718">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精选心得</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心得总结</a:t>
            </a:r>
          </a:p>
        </p:txBody>
      </p:sp>
      <p:grpSp>
        <p:nvGrpSpPr>
          <p:cNvPr id="3" name="组合 2"/>
          <p:cNvGrpSpPr/>
          <p:nvPr/>
        </p:nvGrpSpPr>
        <p:grpSpPr>
          <a:xfrm>
            <a:off x="2584397" y="217491"/>
            <a:ext cx="10096500"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616544" y="239783"/>
              <a:ext cx="184722" cy="276995"/>
            </a:xfrm>
            <a:prstGeom prst="rect">
              <a:avLst/>
            </a:prstGeom>
          </p:spPr>
          <p:txBody>
            <a:bodyPr wrap="none" lIns="91436" tIns="45718" rIns="91436" bIns="45718">
              <a:spAutoFit/>
            </a:bodyPr>
            <a:lstStyle/>
            <a:p>
              <a:pPr algn="ct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7585645" y="1428425"/>
            <a:ext cx="3940819" cy="369328"/>
            <a:chOff x="7797588" y="2228927"/>
            <a:chExt cx="3480011" cy="369328"/>
          </a:xfrm>
          <a:solidFill>
            <a:srgbClr val="C00000"/>
          </a:solidFill>
        </p:grpSpPr>
        <p:sp>
          <p:nvSpPr>
            <p:cNvPr id="18" name="矩形 17"/>
            <p:cNvSpPr/>
            <p:nvPr/>
          </p:nvSpPr>
          <p:spPr>
            <a:xfrm>
              <a:off x="7797588" y="2232930"/>
              <a:ext cx="3480011" cy="36000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797588" y="2228927"/>
              <a:ext cx="1793791" cy="369328"/>
            </a:xfrm>
            <a:prstGeom prst="rect">
              <a:avLst/>
            </a:prstGeom>
            <a:noFill/>
          </p:spPr>
          <p:txBody>
            <a:bodyPr wrap="non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本次项目特色亮点</a:t>
              </a:r>
            </a:p>
          </p:txBody>
        </p:sp>
      </p:grpSp>
      <p:sp>
        <p:nvSpPr>
          <p:cNvPr id="21" name="矩形 20"/>
          <p:cNvSpPr/>
          <p:nvPr/>
        </p:nvSpPr>
        <p:spPr>
          <a:xfrm>
            <a:off x="7503465" y="1963668"/>
            <a:ext cx="4494829" cy="4480774"/>
          </a:xfrm>
          <a:prstGeom prst="rect">
            <a:avLst/>
          </a:prstGeom>
        </p:spPr>
        <p:txBody>
          <a:bodyPr wrap="square" lIns="91436" tIns="45718" rIns="91436" bIns="45718">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本次德国工业</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4.0</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访学是在契合中国制造</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2025</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的大战略下，组织同学们去到工业以及精密制造业发达的德国，让同学们在交流学习专业领域的相关知识的同时，也切实了解和体会到德国智造的过人之处以及一些先进的科学技术和管理理念，从而看到我国在智能制造上面还有哪些不足以及需要改进的地方，进一步对我国的制造产业升级提供借鉴。除此之外，德国访学也对学生个人有非常大的影响，同学们能够看到在产业上对于不同人才的需求，从而让学生们看到在个人未来发展更多的选择和机会，对学生立志深造，科技强国有促进作用。</a:t>
            </a:r>
          </a:p>
        </p:txBody>
      </p:sp>
      <p:pic>
        <p:nvPicPr>
          <p:cNvPr id="26" name="图片 25">
            <a:extLst>
              <a:ext uri="{FF2B5EF4-FFF2-40B4-BE49-F238E27FC236}">
                <a16:creationId xmlns:a16="http://schemas.microsoft.com/office/drawing/2014/main" id="{07DD47AE-B688-437A-8415-2E0652A2A2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pic>
        <p:nvPicPr>
          <p:cNvPr id="5" name="图片 4">
            <a:extLst>
              <a:ext uri="{FF2B5EF4-FFF2-40B4-BE49-F238E27FC236}">
                <a16:creationId xmlns:a16="http://schemas.microsoft.com/office/drawing/2014/main" id="{5E6F5E64-6675-AF4D-B7DD-8776F27BB79C}"/>
              </a:ext>
            </a:extLst>
          </p:cNvPr>
          <p:cNvPicPr>
            <a:picLocks noChangeAspect="1"/>
          </p:cNvPicPr>
          <p:nvPr/>
        </p:nvPicPr>
        <p:blipFill rotWithShape="1">
          <a:blip r:embed="rId4">
            <a:extLst>
              <a:ext uri="{28A0092B-C50C-407E-A947-70E740481C1C}">
                <a14:useLocalDpi xmlns:a14="http://schemas.microsoft.com/office/drawing/2010/main" val="0"/>
              </a:ext>
            </a:extLst>
          </a:blip>
          <a:srcRect l="6171" t="10525" r="6609" b="15676"/>
          <a:stretch/>
        </p:blipFill>
        <p:spPr>
          <a:xfrm>
            <a:off x="65706" y="1428425"/>
            <a:ext cx="7177116" cy="4554558"/>
          </a:xfrm>
          <a:prstGeom prst="rect">
            <a:avLst/>
          </a:prstGeom>
        </p:spPr>
      </p:pic>
    </p:spTree>
    <p:extLst>
      <p:ext uri="{BB962C8B-B14F-4D97-AF65-F5344CB8AC3E}">
        <p14:creationId xmlns:p14="http://schemas.microsoft.com/office/powerpoint/2010/main" val="734431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14" name="圆角矩形 13"/>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心得总结</a:t>
            </a:r>
          </a:p>
        </p:txBody>
      </p:sp>
      <p:grpSp>
        <p:nvGrpSpPr>
          <p:cNvPr id="7" name="组合 6"/>
          <p:cNvGrpSpPr/>
          <p:nvPr/>
        </p:nvGrpSpPr>
        <p:grpSpPr>
          <a:xfrm>
            <a:off x="3796505" y="217491"/>
            <a:ext cx="10128992" cy="439541"/>
            <a:chOff x="3796505" y="217491"/>
            <a:chExt cx="10128992" cy="439541"/>
          </a:xfrm>
        </p:grpSpPr>
        <p:sp>
          <p:nvSpPr>
            <p:cNvPr id="13" name="圆角矩形 12"/>
            <p:cNvSpPr/>
            <p:nvPr/>
          </p:nvSpPr>
          <p:spPr>
            <a:xfrm>
              <a:off x="3796505" y="217491"/>
              <a:ext cx="8909791"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flipV="1">
              <a:off x="38416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644994" y="230597"/>
              <a:ext cx="184722" cy="276995"/>
            </a:xfrm>
            <a:prstGeom prst="rect">
              <a:avLst/>
            </a:prstGeom>
          </p:spPr>
          <p:txBody>
            <a:bodyPr wrap="none" lIns="91436" tIns="45718" rIns="91436" bIns="45718">
              <a:spAutoFit/>
            </a:bodyPr>
            <a:lstStyle/>
            <a:p>
              <a:pPr algn="ct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pic>
        <p:nvPicPr>
          <p:cNvPr id="38" name="图片 37">
            <a:extLst>
              <a:ext uri="{FF2B5EF4-FFF2-40B4-BE49-F238E27FC236}">
                <a16:creationId xmlns:a16="http://schemas.microsoft.com/office/drawing/2014/main" id="{BC7BDC8A-AF3F-473D-8BD3-9433719767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grpSp>
        <p:nvGrpSpPr>
          <p:cNvPr id="37" name="组合 36">
            <a:extLst>
              <a:ext uri="{FF2B5EF4-FFF2-40B4-BE49-F238E27FC236}">
                <a16:creationId xmlns:a16="http://schemas.microsoft.com/office/drawing/2014/main" id="{9AA83C6B-C985-6741-945C-7DC84DBE765E}"/>
              </a:ext>
            </a:extLst>
          </p:cNvPr>
          <p:cNvGrpSpPr/>
          <p:nvPr/>
        </p:nvGrpSpPr>
        <p:grpSpPr>
          <a:xfrm>
            <a:off x="7391940" y="879785"/>
            <a:ext cx="3940819" cy="369328"/>
            <a:chOff x="7797588" y="2228927"/>
            <a:chExt cx="3480011" cy="369328"/>
          </a:xfrm>
          <a:solidFill>
            <a:srgbClr val="C00000"/>
          </a:solidFill>
        </p:grpSpPr>
        <p:sp>
          <p:nvSpPr>
            <p:cNvPr id="39" name="矩形 38">
              <a:extLst>
                <a:ext uri="{FF2B5EF4-FFF2-40B4-BE49-F238E27FC236}">
                  <a16:creationId xmlns:a16="http://schemas.microsoft.com/office/drawing/2014/main" id="{D0AF3046-074D-744D-AF46-1B4FF153A523}"/>
                </a:ext>
              </a:extLst>
            </p:cNvPr>
            <p:cNvSpPr/>
            <p:nvPr/>
          </p:nvSpPr>
          <p:spPr>
            <a:xfrm>
              <a:off x="7797588" y="2232930"/>
              <a:ext cx="3480011" cy="36000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40882799-5EBF-2F47-AD68-AD6F9C5C6D8A}"/>
                </a:ext>
              </a:extLst>
            </p:cNvPr>
            <p:cNvSpPr txBox="1"/>
            <p:nvPr/>
          </p:nvSpPr>
          <p:spPr>
            <a:xfrm>
              <a:off x="7797588" y="2228927"/>
              <a:ext cx="1446979" cy="369328"/>
            </a:xfrm>
            <a:prstGeom prst="rect">
              <a:avLst/>
            </a:prstGeom>
            <a:noFill/>
          </p:spPr>
          <p:txBody>
            <a:bodyPr wrap="non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游学项目成效 </a:t>
              </a:r>
            </a:p>
          </p:txBody>
        </p:sp>
      </p:grpSp>
      <p:sp>
        <p:nvSpPr>
          <p:cNvPr id="41" name="矩形 40">
            <a:extLst>
              <a:ext uri="{FF2B5EF4-FFF2-40B4-BE49-F238E27FC236}">
                <a16:creationId xmlns:a16="http://schemas.microsoft.com/office/drawing/2014/main" id="{283E58D5-1E7A-6340-BA63-2A22CC577724}"/>
              </a:ext>
            </a:extLst>
          </p:cNvPr>
          <p:cNvSpPr/>
          <p:nvPr/>
        </p:nvSpPr>
        <p:spPr>
          <a:xfrm>
            <a:off x="7309760" y="1415028"/>
            <a:ext cx="4688535" cy="5219438"/>
          </a:xfrm>
          <a:prstGeom prst="rect">
            <a:avLst/>
          </a:prstGeom>
        </p:spPr>
        <p:txBody>
          <a:bodyPr wrap="square" lIns="91436" tIns="45718" rIns="91436" bIns="45718">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自</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2016</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年至今，我院已经连续四年组织家庭经济困难学生参加逸仙海外学习项目，成效显著。</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2016</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年开展三个项目，分别是粤港</a:t>
            </a:r>
            <a:r>
              <a:rPr lang="en" altLang="zh-CN" sz="1600" dirty="0">
                <a:solidFill>
                  <a:schemeClr val="bg1">
                    <a:lumMod val="50000"/>
                  </a:schemeClr>
                </a:solidFill>
                <a:latin typeface="微软雅黑" panose="020B0503020204020204" pitchFamily="34" charset="-122"/>
                <a:ea typeface="微软雅黑" panose="020B0503020204020204" pitchFamily="34" charset="-122"/>
              </a:rPr>
              <a:t>IT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交流行</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,25</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名家庭经济困难学生参加；韩国</a:t>
            </a:r>
            <a:r>
              <a:rPr lang="en" altLang="zh-CN" sz="1600" dirty="0">
                <a:solidFill>
                  <a:schemeClr val="bg1">
                    <a:lumMod val="50000"/>
                  </a:schemeClr>
                </a:solidFill>
                <a:latin typeface="微软雅黑" panose="020B0503020204020204" pitchFamily="34" charset="-122"/>
                <a:ea typeface="微软雅黑" panose="020B0503020204020204" pitchFamily="34" charset="-122"/>
              </a:rPr>
              <a:t>IT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文化游</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,8</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名家庭经济困难学生参加</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澳门</a:t>
            </a:r>
            <a:r>
              <a:rPr lang="en" altLang="zh-CN" sz="1600" dirty="0">
                <a:solidFill>
                  <a:schemeClr val="bg1">
                    <a:lumMod val="50000"/>
                  </a:schemeClr>
                </a:solidFill>
                <a:latin typeface="微软雅黑" panose="020B0503020204020204" pitchFamily="34" charset="-122"/>
                <a:ea typeface="微软雅黑" panose="020B0503020204020204" pitchFamily="34" charset="-122"/>
              </a:rPr>
              <a:t>SIGGRAPH</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亚洲电脑图像及互动技术会议及高校交流之旅</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,16</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名家庭经济困难学生参加，全年共</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49</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人参加。</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2017</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年开展两个项目，分别是粤港</a:t>
            </a:r>
            <a:r>
              <a:rPr lang="en" altLang="zh-CN" sz="1600" dirty="0">
                <a:solidFill>
                  <a:schemeClr val="bg1">
                    <a:lumMod val="50000"/>
                  </a:schemeClr>
                </a:solidFill>
                <a:latin typeface="微软雅黑" panose="020B0503020204020204" pitchFamily="34" charset="-122"/>
                <a:ea typeface="微软雅黑" panose="020B0503020204020204" pitchFamily="34" charset="-122"/>
              </a:rPr>
              <a:t>IT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交流，</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14</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名家庭经济困难学生参加；</a:t>
            </a:r>
            <a:r>
              <a:rPr lang="en" altLang="zh-CN" sz="1600" dirty="0">
                <a:solidFill>
                  <a:schemeClr val="bg1">
                    <a:lumMod val="50000"/>
                  </a:schemeClr>
                </a:solidFill>
                <a:latin typeface="微软雅黑" panose="020B0503020204020204" pitchFamily="34" charset="-122"/>
                <a:ea typeface="微软雅黑" panose="020B0503020204020204" pitchFamily="34" charset="-122"/>
              </a:rPr>
              <a:t>TechX</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美国</a:t>
            </a:r>
            <a:r>
              <a:rPr lang="en" altLang="zh-CN" sz="1600" dirty="0">
                <a:solidFill>
                  <a:schemeClr val="bg1">
                    <a:lumMod val="50000"/>
                  </a:schemeClr>
                </a:solidFill>
                <a:latin typeface="微软雅黑" panose="020B0503020204020204" pitchFamily="34" charset="-122"/>
                <a:ea typeface="微软雅黑" panose="020B0503020204020204" pitchFamily="34" charset="-122"/>
              </a:rPr>
              <a:t>IT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创新夏令营，</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10</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名家庭经济困难学生参加。全年共</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24</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人参加。</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2018</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年的澳大利亚人工智能学习交流，共</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18</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名家庭经济困难学生参加。</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2019</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年则是德国工业</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4.0</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中的智能化应用访学，共</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20</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名家庭经济困难学生参加，总经费</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60</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万元。目前共覆盖的经济困难学生</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111</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人次。</a:t>
            </a:r>
          </a:p>
        </p:txBody>
      </p:sp>
      <p:pic>
        <p:nvPicPr>
          <p:cNvPr id="43" name="图片 42">
            <a:extLst>
              <a:ext uri="{FF2B5EF4-FFF2-40B4-BE49-F238E27FC236}">
                <a16:creationId xmlns:a16="http://schemas.microsoft.com/office/drawing/2014/main" id="{6CE0076A-0782-6844-A824-739441C09CFD}"/>
              </a:ext>
            </a:extLst>
          </p:cNvPr>
          <p:cNvPicPr/>
          <p:nvPr/>
        </p:nvPicPr>
        <p:blipFill>
          <a:blip r:embed="rId4">
            <a:extLst>
              <a:ext uri="{28A0092B-C50C-407E-A947-70E740481C1C}">
                <a14:useLocalDpi xmlns:a14="http://schemas.microsoft.com/office/drawing/2010/main" val="0"/>
              </a:ext>
            </a:extLst>
          </a:blip>
          <a:stretch>
            <a:fillRect/>
          </a:stretch>
        </p:blipFill>
        <p:spPr>
          <a:xfrm>
            <a:off x="195050" y="1243788"/>
            <a:ext cx="6871956" cy="488269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7"/>
            <a:ext cx="12192000" cy="242661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0" y="2493941"/>
            <a:ext cx="12192000" cy="7069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536239" y="3909427"/>
            <a:ext cx="5119523" cy="1107996"/>
          </a:xfrm>
          <a:prstGeom prst="rect">
            <a:avLst/>
          </a:prstGeom>
          <a:noFill/>
        </p:spPr>
        <p:txBody>
          <a:bodyPr wrap="square" rtlCol="0">
            <a:spAutoFit/>
          </a:bodyPr>
          <a:lstStyle/>
          <a:p>
            <a:pPr algn="ctr"/>
            <a:r>
              <a:rPr lang="zh-CN" altLang="en-US" sz="6600" b="1" dirty="0">
                <a:solidFill>
                  <a:srgbClr val="014924"/>
                </a:solidFill>
                <a:latin typeface="微软雅黑" panose="020B0503020204020204" pitchFamily="34" charset="-122"/>
                <a:ea typeface="微软雅黑" panose="020B0503020204020204" pitchFamily="34" charset="-122"/>
              </a:rPr>
              <a:t>感谢聆听</a:t>
            </a:r>
          </a:p>
        </p:txBody>
      </p:sp>
      <p:sp>
        <p:nvSpPr>
          <p:cNvPr id="19" name="文本框 18"/>
          <p:cNvSpPr txBox="1"/>
          <p:nvPr/>
        </p:nvSpPr>
        <p:spPr>
          <a:xfrm>
            <a:off x="323851" y="-24013"/>
            <a:ext cx="11544299" cy="3154706"/>
          </a:xfrm>
          <a:prstGeom prst="rect">
            <a:avLst/>
          </a:prstGeom>
        </p:spPr>
        <p:txBody>
          <a:bodyPr wrap="square" lIns="91436" tIns="45718" rIns="91436" bIns="45718">
            <a:spAutoFit/>
          </a:bodyPr>
          <a:lstStyle>
            <a:defPPr>
              <a:defRPr lang="zh-CN"/>
            </a:defPPr>
            <a:lvl1pPr algn="ctr">
              <a:defRPr sz="105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dist"/>
            <a:r>
              <a:rPr lang="en-US" altLang="zh-CN" sz="19900" b="1" dirty="0">
                <a:solidFill>
                  <a:schemeClr val="bg1">
                    <a:alpha val="10000"/>
                  </a:schemeClr>
                </a:solidFill>
              </a:rPr>
              <a:t>THANKS</a:t>
            </a:r>
            <a:endParaRPr lang="zh-CN" altLang="en-US" sz="19900" b="1" dirty="0">
              <a:solidFill>
                <a:schemeClr val="bg1">
                  <a:alpha val="10000"/>
                </a:schemeClr>
              </a:solidFill>
            </a:endParaRPr>
          </a:p>
        </p:txBody>
      </p:sp>
      <p:grpSp>
        <p:nvGrpSpPr>
          <p:cNvPr id="7" name="组合 6"/>
          <p:cNvGrpSpPr/>
          <p:nvPr/>
        </p:nvGrpSpPr>
        <p:grpSpPr>
          <a:xfrm>
            <a:off x="4876405" y="1196335"/>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a:extLst>
              <a:ext uri="{FF2B5EF4-FFF2-40B4-BE49-F238E27FC236}">
                <a16:creationId xmlns:a16="http://schemas.microsoft.com/office/drawing/2014/main" id="{8529E314-622F-4B86-875E-ABC82F1FD3CD}"/>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27804" y="1438170"/>
            <a:ext cx="1936392" cy="193081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3079258" y="3448762"/>
            <a:ext cx="7914563"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4191047" y="3086100"/>
            <a:ext cx="976380" cy="767990"/>
            <a:chOff x="5389226" y="1257300"/>
            <a:chExt cx="976380" cy="767990"/>
          </a:xfrm>
        </p:grpSpPr>
        <p:sp>
          <p:nvSpPr>
            <p:cNvPr id="11" name="矩形 10"/>
            <p:cNvSpPr/>
            <p:nvPr/>
          </p:nvSpPr>
          <p:spPr>
            <a:xfrm>
              <a:off x="5493421"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5389226"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6569683" y="3086100"/>
            <a:ext cx="976380" cy="767990"/>
            <a:chOff x="7767862" y="1257300"/>
            <a:chExt cx="976380" cy="767990"/>
          </a:xfrm>
        </p:grpSpPr>
        <p:sp>
          <p:nvSpPr>
            <p:cNvPr id="12" name="矩形 11"/>
            <p:cNvSpPr/>
            <p:nvPr/>
          </p:nvSpPr>
          <p:spPr>
            <a:xfrm>
              <a:off x="7850724"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7767862"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8980318" y="3086100"/>
            <a:ext cx="976380" cy="767990"/>
            <a:chOff x="10178497" y="1257300"/>
            <a:chExt cx="976380" cy="767990"/>
          </a:xfrm>
        </p:grpSpPr>
        <p:sp>
          <p:nvSpPr>
            <p:cNvPr id="13" name="矩形 12"/>
            <p:cNvSpPr/>
            <p:nvPr/>
          </p:nvSpPr>
          <p:spPr>
            <a:xfrm>
              <a:off x="10282692"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0178497"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3868056" y="4078125"/>
            <a:ext cx="1620948" cy="523216"/>
          </a:xfrm>
          <a:prstGeom prst="rect">
            <a:avLst/>
          </a:prstGeom>
          <a:noFill/>
        </p:spPr>
        <p:txBody>
          <a:bodyPr wrap="none" lIns="91436" tIns="45718" rIns="91436" bIns="45718" rtlCol="0">
            <a:spAutoFit/>
          </a:bodyPr>
          <a:lstStyle/>
          <a:p>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项目简介</a:t>
            </a:r>
          </a:p>
        </p:txBody>
      </p:sp>
      <p:sp>
        <p:nvSpPr>
          <p:cNvPr id="27" name="文本框 26"/>
          <p:cNvSpPr txBox="1"/>
          <p:nvPr/>
        </p:nvSpPr>
        <p:spPr>
          <a:xfrm>
            <a:off x="8676376" y="4093457"/>
            <a:ext cx="1620948" cy="523216"/>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800" dirty="0"/>
              <a:t>心得总结</a:t>
            </a:r>
          </a:p>
        </p:txBody>
      </p:sp>
      <p:sp>
        <p:nvSpPr>
          <p:cNvPr id="5" name="矩形 4"/>
          <p:cNvSpPr/>
          <p:nvPr/>
        </p:nvSpPr>
        <p:spPr>
          <a:xfrm rot="5400000">
            <a:off x="-2611658" y="2611657"/>
            <a:ext cx="6858001" cy="1634689"/>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6" name="矩形 5"/>
          <p:cNvSpPr/>
          <p:nvPr/>
        </p:nvSpPr>
        <p:spPr>
          <a:xfrm rot="5400000">
            <a:off x="-1663229" y="3390448"/>
            <a:ext cx="6858001"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27377" y="247904"/>
            <a:ext cx="1015663" cy="1758920"/>
          </a:xfrm>
          <a:prstGeom prst="rect">
            <a:avLst/>
          </a:prstGeom>
          <a:noFill/>
        </p:spPr>
        <p:txBody>
          <a:bodyPr vert="eaVert"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目录</a:t>
            </a:r>
          </a:p>
        </p:txBody>
      </p:sp>
      <p:pic>
        <p:nvPicPr>
          <p:cNvPr id="21" name="图片 20">
            <a:extLst>
              <a:ext uri="{FF2B5EF4-FFF2-40B4-BE49-F238E27FC236}">
                <a16:creationId xmlns:a16="http://schemas.microsoft.com/office/drawing/2014/main" id="{580A18F4-AFAB-4D25-8308-905D685404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38" name="文本框 37">
            <a:extLst>
              <a:ext uri="{FF2B5EF4-FFF2-40B4-BE49-F238E27FC236}">
                <a16:creationId xmlns:a16="http://schemas.microsoft.com/office/drawing/2014/main" id="{01EB8ED1-5BA6-5C4C-B3FC-EAB986E9CEC7}"/>
              </a:ext>
            </a:extLst>
          </p:cNvPr>
          <p:cNvSpPr txBox="1"/>
          <p:nvPr/>
        </p:nvSpPr>
        <p:spPr>
          <a:xfrm>
            <a:off x="6226065" y="4122086"/>
            <a:ext cx="1620948" cy="523216"/>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800" dirty="0"/>
              <a:t>活动展示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p:tgtEl>
                                          <p:spTgt spid="6"/>
                                        </p:tgtEl>
                                        <p:attrNameLst>
                                          <p:attrName>ppt_y</p:attrName>
                                        </p:attrNameLst>
                                      </p:cBhvr>
                                      <p:tavLst>
                                        <p:tav tm="0">
                                          <p:val>
                                            <p:strVal val="#ppt_y-#ppt_h*1.125000"/>
                                          </p:val>
                                        </p:tav>
                                        <p:tav tm="100000">
                                          <p:val>
                                            <p:strVal val="#ppt_y"/>
                                          </p:val>
                                        </p:tav>
                                      </p:tavLst>
                                    </p:anim>
                                    <p:animEffect transition="in" filter="wipe(down)">
                                      <p:cBhvr>
                                        <p:cTn id="12" dur="1000"/>
                                        <p:tgtEl>
                                          <p:spTgt spid="6"/>
                                        </p:tgtEl>
                                      </p:cBhvr>
                                    </p:animEffect>
                                  </p:childTnLst>
                                </p:cTn>
                              </p:par>
                              <p:par>
                                <p:cTn id="13" presetID="12" presetClass="entr" presetSubtype="4"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childTnLst>
                          </p:cTn>
                        </p:par>
                        <p:par>
                          <p:cTn id="17" fill="hold">
                            <p:stCondLst>
                              <p:cond delay="1000"/>
                            </p:stCondLst>
                            <p:childTnLst>
                              <p:par>
                                <p:cTn id="18" presetID="12" presetClass="entr" presetSubtype="2"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p:tgtEl>
                                          <p:spTgt spid="9"/>
                                        </p:tgtEl>
                                        <p:attrNameLst>
                                          <p:attrName>ppt_x</p:attrName>
                                        </p:attrNameLst>
                                      </p:cBhvr>
                                      <p:tavLst>
                                        <p:tav tm="0">
                                          <p:val>
                                            <p:strVal val="#ppt_x+#ppt_w*1.125000"/>
                                          </p:val>
                                        </p:tav>
                                        <p:tav tm="100000">
                                          <p:val>
                                            <p:strVal val="#ppt_x"/>
                                          </p:val>
                                        </p:tav>
                                      </p:tavLst>
                                    </p:anim>
                                    <p:animEffect transition="in" filter="wipe(left)">
                                      <p:cBhvr>
                                        <p:cTn id="21" dur="500"/>
                                        <p:tgtEl>
                                          <p:spTgt spid="9"/>
                                        </p:tgtEl>
                                      </p:cBhvr>
                                    </p:animEffect>
                                  </p:childTnLst>
                                </p:cTn>
                              </p:par>
                            </p:childTnLst>
                          </p:cTn>
                        </p:par>
                        <p:par>
                          <p:cTn id="22" fill="hold">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 calcmode="lin" valueType="num">
                                      <p:cBhvr>
                                        <p:cTn id="27" dur="500" fill="hold"/>
                                        <p:tgtEl>
                                          <p:spTgt spid="2"/>
                                        </p:tgtEl>
                                        <p:attrNameLst>
                                          <p:attrName>style.rotation</p:attrName>
                                        </p:attrNameLst>
                                      </p:cBhvr>
                                      <p:tavLst>
                                        <p:tav tm="0">
                                          <p:val>
                                            <p:fltVal val="360"/>
                                          </p:val>
                                        </p:tav>
                                        <p:tav tm="100000">
                                          <p:val>
                                            <p:fltVal val="0"/>
                                          </p:val>
                                        </p:tav>
                                      </p:tavLst>
                                    </p:anim>
                                    <p:animEffect transition="in" filter="fade">
                                      <p:cBhvr>
                                        <p:cTn id="28" dur="500"/>
                                        <p:tgtEl>
                                          <p:spTgt spid="2"/>
                                        </p:tgtEl>
                                      </p:cBhvr>
                                    </p:animEffect>
                                  </p:childTnLst>
                                </p:cTn>
                              </p:par>
                            </p:childTnLst>
                          </p:cTn>
                        </p:par>
                        <p:par>
                          <p:cTn id="29" fill="hold">
                            <p:stCondLst>
                              <p:cond delay="2000"/>
                            </p:stCondLst>
                            <p:childTnLst>
                              <p:par>
                                <p:cTn id="30" presetID="12" presetClass="entr" presetSubtype="4"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p:tgtEl>
                                          <p:spTgt spid="23"/>
                                        </p:tgtEl>
                                        <p:attrNameLst>
                                          <p:attrName>ppt_y</p:attrName>
                                        </p:attrNameLst>
                                      </p:cBhvr>
                                      <p:tavLst>
                                        <p:tav tm="0">
                                          <p:val>
                                            <p:strVal val="#ppt_y+#ppt_h*1.125000"/>
                                          </p:val>
                                        </p:tav>
                                        <p:tav tm="100000">
                                          <p:val>
                                            <p:strVal val="#ppt_y"/>
                                          </p:val>
                                        </p:tav>
                                      </p:tavLst>
                                    </p:anim>
                                    <p:animEffect transition="in" filter="wipe(up)">
                                      <p:cBhvr>
                                        <p:cTn id="33" dur="500"/>
                                        <p:tgtEl>
                                          <p:spTgt spid="23"/>
                                        </p:tgtEl>
                                      </p:cBhvr>
                                    </p:animEffect>
                                  </p:childTnLst>
                                </p:cTn>
                              </p:par>
                            </p:childTnLst>
                          </p:cTn>
                        </p:par>
                        <p:par>
                          <p:cTn id="34" fill="hold">
                            <p:stCondLst>
                              <p:cond delay="2500"/>
                            </p:stCondLst>
                            <p:childTnLst>
                              <p:par>
                                <p:cTn id="35" presetID="49" presetClass="entr" presetSubtype="0" decel="100000"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anim calcmode="lin" valueType="num">
                                      <p:cBhvr>
                                        <p:cTn id="39" dur="500" fill="hold"/>
                                        <p:tgtEl>
                                          <p:spTgt spid="3"/>
                                        </p:tgtEl>
                                        <p:attrNameLst>
                                          <p:attrName>style.rotation</p:attrName>
                                        </p:attrNameLst>
                                      </p:cBhvr>
                                      <p:tavLst>
                                        <p:tav tm="0">
                                          <p:val>
                                            <p:fltVal val="360"/>
                                          </p:val>
                                        </p:tav>
                                        <p:tav tm="100000">
                                          <p:val>
                                            <p:fltVal val="0"/>
                                          </p:val>
                                        </p:tav>
                                      </p:tavLst>
                                    </p:anim>
                                    <p:animEffect transition="in" filter="fade">
                                      <p:cBhvr>
                                        <p:cTn id="40" dur="500"/>
                                        <p:tgtEl>
                                          <p:spTgt spid="3"/>
                                        </p:tgtEl>
                                      </p:cBhvr>
                                    </p:animEffect>
                                  </p:childTnLst>
                                </p:cTn>
                              </p:par>
                            </p:childTnLst>
                          </p:cTn>
                        </p:par>
                        <p:par>
                          <p:cTn id="41" fill="hold">
                            <p:stCondLst>
                              <p:cond delay="3000"/>
                            </p:stCondLst>
                            <p:childTnLst>
                              <p:par>
                                <p:cTn id="42" presetID="49" presetClass="entr" presetSubtype="0" decel="100000"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p:cTn id="44" dur="500" fill="hold"/>
                                        <p:tgtEl>
                                          <p:spTgt spid="8"/>
                                        </p:tgtEl>
                                        <p:attrNameLst>
                                          <p:attrName>ppt_w</p:attrName>
                                        </p:attrNameLst>
                                      </p:cBhvr>
                                      <p:tavLst>
                                        <p:tav tm="0">
                                          <p:val>
                                            <p:fltVal val="0"/>
                                          </p:val>
                                        </p:tav>
                                        <p:tav tm="100000">
                                          <p:val>
                                            <p:strVal val="#ppt_w"/>
                                          </p:val>
                                        </p:tav>
                                      </p:tavLst>
                                    </p:anim>
                                    <p:anim calcmode="lin" valueType="num">
                                      <p:cBhvr>
                                        <p:cTn id="45" dur="500" fill="hold"/>
                                        <p:tgtEl>
                                          <p:spTgt spid="8"/>
                                        </p:tgtEl>
                                        <p:attrNameLst>
                                          <p:attrName>ppt_h</p:attrName>
                                        </p:attrNameLst>
                                      </p:cBhvr>
                                      <p:tavLst>
                                        <p:tav tm="0">
                                          <p:val>
                                            <p:fltVal val="0"/>
                                          </p:val>
                                        </p:tav>
                                        <p:tav tm="100000">
                                          <p:val>
                                            <p:strVal val="#ppt_h"/>
                                          </p:val>
                                        </p:tav>
                                      </p:tavLst>
                                    </p:anim>
                                    <p:anim calcmode="lin" valueType="num">
                                      <p:cBhvr>
                                        <p:cTn id="46" dur="500" fill="hold"/>
                                        <p:tgtEl>
                                          <p:spTgt spid="8"/>
                                        </p:tgtEl>
                                        <p:attrNameLst>
                                          <p:attrName>style.rotation</p:attrName>
                                        </p:attrNameLst>
                                      </p:cBhvr>
                                      <p:tavLst>
                                        <p:tav tm="0">
                                          <p:val>
                                            <p:fltVal val="360"/>
                                          </p:val>
                                        </p:tav>
                                        <p:tav tm="100000">
                                          <p:val>
                                            <p:fltVal val="0"/>
                                          </p:val>
                                        </p:tav>
                                      </p:tavLst>
                                    </p:anim>
                                    <p:animEffect transition="in" filter="fade">
                                      <p:cBhvr>
                                        <p:cTn id="47" dur="500"/>
                                        <p:tgtEl>
                                          <p:spTgt spid="8"/>
                                        </p:tgtEl>
                                      </p:cBhvr>
                                    </p:animEffect>
                                  </p:childTnLst>
                                </p:cTn>
                              </p:par>
                            </p:childTnLst>
                          </p:cTn>
                        </p:par>
                        <p:par>
                          <p:cTn id="48" fill="hold">
                            <p:stCondLst>
                              <p:cond delay="3500"/>
                            </p:stCondLst>
                            <p:childTnLst>
                              <p:par>
                                <p:cTn id="49" presetID="12" presetClass="entr" presetSubtype="4"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p:tgtEl>
                                          <p:spTgt spid="27"/>
                                        </p:tgtEl>
                                        <p:attrNameLst>
                                          <p:attrName>ppt_y</p:attrName>
                                        </p:attrNameLst>
                                      </p:cBhvr>
                                      <p:tavLst>
                                        <p:tav tm="0">
                                          <p:val>
                                            <p:strVal val="#ppt_y+#ppt_h*1.125000"/>
                                          </p:val>
                                        </p:tav>
                                        <p:tav tm="100000">
                                          <p:val>
                                            <p:strVal val="#ppt_y"/>
                                          </p:val>
                                        </p:tav>
                                      </p:tavLst>
                                    </p:anim>
                                    <p:animEffect transition="in" filter="wipe(up)">
                                      <p:cBhvr>
                                        <p:cTn id="52" dur="500"/>
                                        <p:tgtEl>
                                          <p:spTgt spid="27"/>
                                        </p:tgtEl>
                                      </p:cBhvr>
                                    </p:animEffect>
                                  </p:childTnLst>
                                </p:cTn>
                              </p:par>
                            </p:childTnLst>
                          </p:cTn>
                        </p:par>
                        <p:par>
                          <p:cTn id="53" fill="hold">
                            <p:stCondLst>
                              <p:cond delay="4000"/>
                            </p:stCondLst>
                            <p:childTnLst>
                              <p:par>
                                <p:cTn id="54" presetID="12" presetClass="entr" presetSubtype="4" fill="hold" grpId="0" nodeType="afterEffect">
                                  <p:stCondLst>
                                    <p:cond delay="0"/>
                                  </p:stCondLst>
                                  <p:childTnLst>
                                    <p:set>
                                      <p:cBhvr>
                                        <p:cTn id="55" dur="1" fill="hold">
                                          <p:stCondLst>
                                            <p:cond delay="0"/>
                                          </p:stCondLst>
                                        </p:cTn>
                                        <p:tgtEl>
                                          <p:spTgt spid="38"/>
                                        </p:tgtEl>
                                        <p:attrNameLst>
                                          <p:attrName>style.visibility</p:attrName>
                                        </p:attrNameLst>
                                      </p:cBhvr>
                                      <p:to>
                                        <p:strVal val="visible"/>
                                      </p:to>
                                    </p:set>
                                    <p:anim calcmode="lin" valueType="num">
                                      <p:cBhvr additive="base">
                                        <p:cTn id="56" dur="500"/>
                                        <p:tgtEl>
                                          <p:spTgt spid="38"/>
                                        </p:tgtEl>
                                        <p:attrNameLst>
                                          <p:attrName>ppt_y</p:attrName>
                                        </p:attrNameLst>
                                      </p:cBhvr>
                                      <p:tavLst>
                                        <p:tav tm="0">
                                          <p:val>
                                            <p:strVal val="#ppt_y+#ppt_h*1.125000"/>
                                          </p:val>
                                        </p:tav>
                                        <p:tav tm="100000">
                                          <p:val>
                                            <p:strVal val="#ppt_y"/>
                                          </p:val>
                                        </p:tav>
                                      </p:tavLst>
                                    </p:anim>
                                    <p:animEffect transition="in" filter="wipe(up)">
                                      <p:cBhvr>
                                        <p:cTn id="5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5" grpId="1" animBg="1"/>
      <p:bldP spid="6" grpId="0" animBg="1"/>
      <p:bldP spid="7" grpId="0"/>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F0E9D6A-15F2-45A9-ACD1-D285C29876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1" name="矩形 10"/>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10" name="矩形 9"/>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1</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2950335" y="2781038"/>
            <a:ext cx="2646870" cy="830993"/>
          </a:xfrm>
          <a:prstGeom prst="rect">
            <a:avLst/>
          </a:prstGeom>
          <a:noFill/>
        </p:spPr>
        <p:txBody>
          <a:bodyPr wrap="none" lIns="91436" tIns="45718" rIns="91436" bIns="45718"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项目介绍</a:t>
            </a:r>
          </a:p>
        </p:txBody>
      </p:sp>
      <p:pic>
        <p:nvPicPr>
          <p:cNvPr id="13" name="图片 12">
            <a:extLst>
              <a:ext uri="{FF2B5EF4-FFF2-40B4-BE49-F238E27FC236}">
                <a16:creationId xmlns:a16="http://schemas.microsoft.com/office/drawing/2014/main" id="{6E1E5760-E4A8-446D-817A-0360B0C0974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项目介绍</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701167" y="2306667"/>
            <a:ext cx="5954187" cy="3367395"/>
          </a:xfrm>
          <a:prstGeom prst="rect">
            <a:avLst/>
          </a:prstGeom>
        </p:spPr>
        <p:txBody>
          <a:bodyPr wrap="square" lIns="91438" tIns="45719" rIns="91438" bIns="45719">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本次“德国工业</a:t>
            </a:r>
            <a:r>
              <a:rPr lang="en-US" altLang="zh-CN" dirty="0">
                <a:solidFill>
                  <a:schemeClr val="bg1">
                    <a:lumMod val="50000"/>
                  </a:schemeClr>
                </a:solidFill>
                <a:latin typeface="微软雅黑" panose="020B0503020204020204" pitchFamily="34" charset="-122"/>
                <a:ea typeface="微软雅黑" panose="020B0503020204020204" pitchFamily="34" charset="-122"/>
              </a:rPr>
              <a:t>4.0</a:t>
            </a:r>
            <a:r>
              <a:rPr lang="zh-CN" altLang="en-US" dirty="0">
                <a:solidFill>
                  <a:schemeClr val="bg1">
                    <a:lumMod val="50000"/>
                  </a:schemeClr>
                </a:solidFill>
                <a:latin typeface="微软雅黑" panose="020B0503020204020204" pitchFamily="34" charset="-122"/>
                <a:ea typeface="微软雅黑" panose="020B0503020204020204" pitchFamily="34" charset="-122"/>
              </a:rPr>
              <a:t>中的智能化应用”项目从</a:t>
            </a:r>
            <a:r>
              <a:rPr lang="en-US" altLang="zh-CN" dirty="0">
                <a:solidFill>
                  <a:schemeClr val="bg1">
                    <a:lumMod val="50000"/>
                  </a:schemeClr>
                </a:solidFill>
                <a:latin typeface="微软雅黑" panose="020B0503020204020204" pitchFamily="34" charset="-122"/>
                <a:ea typeface="微软雅黑" panose="020B0503020204020204" pitchFamily="34" charset="-122"/>
              </a:rPr>
              <a:t>8</a:t>
            </a:r>
            <a:r>
              <a:rPr lang="zh-CN" altLang="en-US" dirty="0">
                <a:solidFill>
                  <a:schemeClr val="bg1">
                    <a:lumMod val="50000"/>
                  </a:schemeClr>
                </a:solidFill>
                <a:latin typeface="微软雅黑" panose="020B0503020204020204" pitchFamily="34" charset="-122"/>
                <a:ea typeface="微软雅黑" panose="020B0503020204020204" pitchFamily="34" charset="-122"/>
              </a:rPr>
              <a:t>月</a:t>
            </a:r>
            <a:r>
              <a:rPr lang="en-US" altLang="zh-CN" dirty="0">
                <a:solidFill>
                  <a:schemeClr val="bg1">
                    <a:lumMod val="50000"/>
                  </a:schemeClr>
                </a:solidFill>
                <a:latin typeface="微软雅黑" panose="020B0503020204020204" pitchFamily="34" charset="-122"/>
                <a:ea typeface="微软雅黑" panose="020B0503020204020204" pitchFamily="34" charset="-122"/>
              </a:rPr>
              <a:t>13</a:t>
            </a:r>
            <a:r>
              <a:rPr lang="zh-CN" altLang="en-US" dirty="0">
                <a:solidFill>
                  <a:schemeClr val="bg1">
                    <a:lumMod val="50000"/>
                  </a:schemeClr>
                </a:solidFill>
                <a:latin typeface="微软雅黑" panose="020B0503020204020204" pitchFamily="34" charset="-122"/>
                <a:ea typeface="微软雅黑" panose="020B0503020204020204" pitchFamily="34" charset="-122"/>
              </a:rPr>
              <a:t>日开始到</a:t>
            </a:r>
            <a:r>
              <a:rPr lang="en-US" altLang="zh-CN" dirty="0">
                <a:solidFill>
                  <a:schemeClr val="bg1">
                    <a:lumMod val="50000"/>
                  </a:schemeClr>
                </a:solidFill>
                <a:latin typeface="微软雅黑" panose="020B0503020204020204" pitchFamily="34" charset="-122"/>
                <a:ea typeface="微软雅黑" panose="020B0503020204020204" pitchFamily="34" charset="-122"/>
              </a:rPr>
              <a:t>8</a:t>
            </a:r>
            <a:r>
              <a:rPr lang="zh-CN" altLang="en-US" dirty="0">
                <a:solidFill>
                  <a:schemeClr val="bg1">
                    <a:lumMod val="50000"/>
                  </a:schemeClr>
                </a:solidFill>
                <a:latin typeface="微软雅黑" panose="020B0503020204020204" pitchFamily="34" charset="-122"/>
                <a:ea typeface="微软雅黑" panose="020B0503020204020204" pitchFamily="34" charset="-122"/>
              </a:rPr>
              <a:t>月</a:t>
            </a:r>
            <a:r>
              <a:rPr lang="en-US" altLang="zh-CN" dirty="0">
                <a:solidFill>
                  <a:schemeClr val="bg1">
                    <a:lumMod val="50000"/>
                  </a:schemeClr>
                </a:solidFill>
                <a:latin typeface="微软雅黑" panose="020B0503020204020204" pitchFamily="34" charset="-122"/>
                <a:ea typeface="微软雅黑" panose="020B0503020204020204" pitchFamily="34" charset="-122"/>
              </a:rPr>
              <a:t>24</a:t>
            </a:r>
            <a:r>
              <a:rPr lang="zh-CN" altLang="en-US" dirty="0">
                <a:solidFill>
                  <a:schemeClr val="bg1">
                    <a:lumMod val="50000"/>
                  </a:schemeClr>
                </a:solidFill>
                <a:latin typeface="微软雅黑" panose="020B0503020204020204" pitchFamily="34" charset="-122"/>
                <a:ea typeface="微软雅黑" panose="020B0503020204020204" pitchFamily="34" charset="-122"/>
              </a:rPr>
              <a:t>日结束，历时十二天，项目涵盖汉堡大学、洪堡大学、美因茨大学、海德堡大学等德国高校，以及奔驰公司、凯驰公司以及阿德勒斯霍夫等德国工业</a:t>
            </a:r>
            <a:r>
              <a:rPr lang="en-US" altLang="zh-CN" dirty="0">
                <a:solidFill>
                  <a:schemeClr val="bg1">
                    <a:lumMod val="50000"/>
                  </a:schemeClr>
                </a:solidFill>
                <a:latin typeface="微软雅黑" panose="020B0503020204020204" pitchFamily="34" charset="-122"/>
                <a:ea typeface="微软雅黑" panose="020B0503020204020204" pitchFamily="34" charset="-122"/>
              </a:rPr>
              <a:t>4.0</a:t>
            </a:r>
            <a:r>
              <a:rPr lang="zh-CN" altLang="en-US" dirty="0">
                <a:solidFill>
                  <a:schemeClr val="bg1">
                    <a:lumMod val="50000"/>
                  </a:schemeClr>
                </a:solidFill>
                <a:latin typeface="微软雅黑" panose="020B0503020204020204" pitchFamily="34" charset="-122"/>
                <a:ea typeface="微软雅黑" panose="020B0503020204020204" pitchFamily="34" charset="-122"/>
              </a:rPr>
              <a:t>中的标杆企业和示范性产业园区，从高校科研交流到科技公司参观学习，不仅开拓并加深了同学们在计算机在智能工业中的应用场景的认识，也进一步激发了同学们在专业领域刻苦钻研的热情。</a:t>
            </a:r>
          </a:p>
        </p:txBody>
      </p:sp>
      <p:grpSp>
        <p:nvGrpSpPr>
          <p:cNvPr id="16" name="组合 15"/>
          <p:cNvGrpSpPr/>
          <p:nvPr/>
        </p:nvGrpSpPr>
        <p:grpSpPr>
          <a:xfrm>
            <a:off x="770564" y="1572537"/>
            <a:ext cx="5790137" cy="420307"/>
            <a:chOff x="938041" y="2339792"/>
            <a:chExt cx="5790137" cy="420307"/>
          </a:xfrm>
          <a:solidFill>
            <a:srgbClr val="014924"/>
          </a:solidFill>
        </p:grpSpPr>
        <p:sp>
          <p:nvSpPr>
            <p:cNvPr id="3" name="矩形 2"/>
            <p:cNvSpPr/>
            <p:nvPr/>
          </p:nvSpPr>
          <p:spPr>
            <a:xfrm>
              <a:off x="938041" y="2339792"/>
              <a:ext cx="5790137" cy="4203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975873" y="2354306"/>
              <a:ext cx="646323" cy="369328"/>
            </a:xfrm>
            <a:prstGeom prst="rect">
              <a:avLst/>
            </a:prstGeom>
            <a:grpFill/>
          </p:spPr>
          <p:txBody>
            <a:bodyPr wrap="non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简介</a:t>
              </a:r>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pic>
        <p:nvPicPr>
          <p:cNvPr id="17" name="图片 16">
            <a:extLst>
              <a:ext uri="{FF2B5EF4-FFF2-40B4-BE49-F238E27FC236}">
                <a16:creationId xmlns:a16="http://schemas.microsoft.com/office/drawing/2014/main" id="{28688DF9-7580-E443-9AE0-BC6B829274E5}"/>
              </a:ext>
            </a:extLst>
          </p:cNvPr>
          <p:cNvPicPr>
            <a:picLocks noChangeAspect="1"/>
          </p:cNvPicPr>
          <p:nvPr/>
        </p:nvPicPr>
        <p:blipFill rotWithShape="1">
          <a:blip r:embed="rId4">
            <a:extLst>
              <a:ext uri="{28A0092B-C50C-407E-A947-70E740481C1C}">
                <a14:useLocalDpi xmlns:a14="http://schemas.microsoft.com/office/drawing/2010/main" val="0"/>
              </a:ext>
            </a:extLst>
          </a:blip>
          <a:srcRect l="9857" t="30592" r="11244" b="3622"/>
          <a:stretch/>
        </p:blipFill>
        <p:spPr>
          <a:xfrm>
            <a:off x="6810262" y="1956379"/>
            <a:ext cx="5381738" cy="33618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812A86A7-9E83-4B4D-A2C3-C8D94C8137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8" name="矩形 17">
            <a:extLst>
              <a:ext uri="{FF2B5EF4-FFF2-40B4-BE49-F238E27FC236}">
                <a16:creationId xmlns:a16="http://schemas.microsoft.com/office/drawing/2014/main" id="{A7EAA1D6-4624-4FB2-B3AD-BF32978D310A}"/>
              </a:ext>
            </a:extLst>
          </p:cNvPr>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9" name="矩形 8"/>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2</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6" name="文本框 15">
            <a:extLst>
              <a:ext uri="{FF2B5EF4-FFF2-40B4-BE49-F238E27FC236}">
                <a16:creationId xmlns:a16="http://schemas.microsoft.com/office/drawing/2014/main" id="{6334E829-6608-45F1-8D15-43CFB52456F8}"/>
              </a:ext>
            </a:extLst>
          </p:cNvPr>
          <p:cNvSpPr txBox="1"/>
          <p:nvPr/>
        </p:nvSpPr>
        <p:spPr>
          <a:xfrm>
            <a:off x="2950335" y="2781038"/>
            <a:ext cx="2646870" cy="830993"/>
          </a:xfrm>
          <a:prstGeom prst="rect">
            <a:avLst/>
          </a:prstGeom>
          <a:noFill/>
        </p:spPr>
        <p:txBody>
          <a:bodyPr wrap="none" lIns="91436" tIns="45718" rIns="91436" bIns="45718"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活动展示</a:t>
            </a:r>
          </a:p>
        </p:txBody>
      </p:sp>
      <p:pic>
        <p:nvPicPr>
          <p:cNvPr id="12" name="图片 11">
            <a:extLst>
              <a:ext uri="{FF2B5EF4-FFF2-40B4-BE49-F238E27FC236}">
                <a16:creationId xmlns:a16="http://schemas.microsoft.com/office/drawing/2014/main" id="{90F9B4D2-E19B-4BB0-AE73-7A0F3BEABD2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75170" y="1948359"/>
            <a:ext cx="5976953" cy="1200438"/>
            <a:chOff x="3575170" y="1948359"/>
            <a:chExt cx="5976953" cy="1200438"/>
          </a:xfrm>
        </p:grpSpPr>
        <p:cxnSp>
          <p:nvCxnSpPr>
            <p:cNvPr id="55" name="直接连接符 54"/>
            <p:cNvCxnSpPr/>
            <p:nvPr/>
          </p:nvCxnSpPr>
          <p:spPr>
            <a:xfrm>
              <a:off x="3575170" y="3148797"/>
              <a:ext cx="1114425" cy="0"/>
            </a:xfrm>
            <a:prstGeom prst="line">
              <a:avLst/>
            </a:prstGeom>
            <a:ln>
              <a:solidFill>
                <a:srgbClr val="B2B2B2">
                  <a:alpha val="70000"/>
                </a:srgb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59" name="TextBox 76"/>
            <p:cNvSpPr txBox="1"/>
            <p:nvPr/>
          </p:nvSpPr>
          <p:spPr>
            <a:xfrm>
              <a:off x="7708357" y="1948359"/>
              <a:ext cx="1843766"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dirty="0"/>
                <a:t>AI</a:t>
              </a:r>
              <a:r>
                <a:rPr lang="zh-CN" altLang="en-US" dirty="0"/>
                <a:t>赋能，融合创新</a:t>
              </a:r>
            </a:p>
          </p:txBody>
        </p:sp>
      </p:grpSp>
      <p:grpSp>
        <p:nvGrpSpPr>
          <p:cNvPr id="9" name="组合 8"/>
          <p:cNvGrpSpPr/>
          <p:nvPr/>
        </p:nvGrpSpPr>
        <p:grpSpPr>
          <a:xfrm>
            <a:off x="7708357" y="1504993"/>
            <a:ext cx="3569603" cy="369328"/>
            <a:chOff x="7708357" y="1504993"/>
            <a:chExt cx="3569603" cy="369328"/>
          </a:xfrm>
        </p:grpSpPr>
        <p:sp>
          <p:nvSpPr>
            <p:cNvPr id="68" name="矩形 67"/>
            <p:cNvSpPr/>
            <p:nvPr/>
          </p:nvSpPr>
          <p:spPr>
            <a:xfrm>
              <a:off x="7720081" y="1512208"/>
              <a:ext cx="3557879" cy="36000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p:cNvSpPr txBox="1"/>
            <p:nvPr/>
          </p:nvSpPr>
          <p:spPr>
            <a:xfrm>
              <a:off x="7708357" y="1504993"/>
              <a:ext cx="2738925" cy="369328"/>
            </a:xfrm>
            <a:prstGeom prst="rect">
              <a:avLst/>
            </a:prstGeom>
            <a:noFill/>
          </p:spPr>
          <p:txBody>
            <a:bodyPr wrap="squar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汉堡大学人工智能实验室</a:t>
              </a:r>
            </a:p>
          </p:txBody>
        </p:sp>
      </p:grpSp>
      <p:sp>
        <p:nvSpPr>
          <p:cNvPr id="70" name="矩形 69"/>
          <p:cNvSpPr/>
          <p:nvPr/>
        </p:nvSpPr>
        <p:spPr>
          <a:xfrm>
            <a:off x="7720081" y="2355859"/>
            <a:ext cx="3684540" cy="4157609"/>
          </a:xfrm>
          <a:prstGeom prst="rect">
            <a:avLst/>
          </a:prstGeom>
        </p:spPr>
        <p:txBody>
          <a:bodyPr wrap="square" lIns="91436" tIns="45718" rIns="91436" bIns="45718">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汉堡大学张建伟院士率领的团队为同学们带来“</a:t>
            </a:r>
            <a:r>
              <a:rPr lang="en" altLang="zh-CN" sz="1600" dirty="0">
                <a:solidFill>
                  <a:schemeClr val="bg1">
                    <a:lumMod val="50000"/>
                  </a:schemeClr>
                </a:solidFill>
                <a:latin typeface="微软雅黑" panose="020B0503020204020204" pitchFamily="34" charset="-122"/>
                <a:ea typeface="微软雅黑" panose="020B0503020204020204" pitchFamily="34" charset="-122"/>
              </a:rPr>
              <a:t>AI</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赋能，融合创新”主题讲座，为同学们生动地介绍了人工智能发展的新动能，认知信息物理系统中的智能，人工智能未来的挑战和策略等五大方面内容，为同学们带来一场人工智能的头脑大风暴。</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随后，同学们还参观了汉堡大学的</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3</a:t>
            </a:r>
            <a:r>
              <a:rPr lang="en" altLang="zh-CN" sz="1600" dirty="0">
                <a:solidFill>
                  <a:schemeClr val="bg1">
                    <a:lumMod val="50000"/>
                  </a:schemeClr>
                </a:solidFill>
                <a:latin typeface="微软雅黑" panose="020B0503020204020204" pitchFamily="34" charset="-122"/>
                <a:ea typeface="微软雅黑" panose="020B0503020204020204" pitchFamily="34" charset="-122"/>
              </a:rPr>
              <a:t>D</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打印、机器人研究、机器人手臂模拟等实验室，与各实验室负责人进行深入的交流。</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54000" y="201683"/>
            <a:ext cx="898070" cy="523220"/>
            <a:chOff x="-254000" y="201683"/>
            <a:chExt cx="898070" cy="523220"/>
          </a:xfrm>
        </p:grpSpPr>
        <p:sp>
          <p:nvSpPr>
            <p:cNvPr id="74" name="圆角矩形 73"/>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6" name="文本框 75"/>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活动展示</a:t>
            </a:r>
          </a:p>
        </p:txBody>
      </p:sp>
      <p:grpSp>
        <p:nvGrpSpPr>
          <p:cNvPr id="41" name="组合 40">
            <a:extLst>
              <a:ext uri="{FF2B5EF4-FFF2-40B4-BE49-F238E27FC236}">
                <a16:creationId xmlns:a16="http://schemas.microsoft.com/office/drawing/2014/main" id="{8B42C41E-09DD-44CC-839A-E0E90480678C}"/>
              </a:ext>
            </a:extLst>
          </p:cNvPr>
          <p:cNvGrpSpPr/>
          <p:nvPr/>
        </p:nvGrpSpPr>
        <p:grpSpPr>
          <a:xfrm>
            <a:off x="2584397" y="217491"/>
            <a:ext cx="10096500" cy="439541"/>
            <a:chOff x="2584397" y="217491"/>
            <a:chExt cx="10096500" cy="439541"/>
          </a:xfrm>
        </p:grpSpPr>
        <p:sp>
          <p:nvSpPr>
            <p:cNvPr id="43" name="圆角矩形 4">
              <a:extLst>
                <a:ext uri="{FF2B5EF4-FFF2-40B4-BE49-F238E27FC236}">
                  <a16:creationId xmlns:a16="http://schemas.microsoft.com/office/drawing/2014/main" id="{E86E1E66-0714-4C04-917E-8A5F454D5DC1}"/>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8">
              <a:extLst>
                <a:ext uri="{FF2B5EF4-FFF2-40B4-BE49-F238E27FC236}">
                  <a16:creationId xmlns:a16="http://schemas.microsoft.com/office/drawing/2014/main" id="{16CF67AC-1EC7-44D8-859B-29398364DB70}"/>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 name="图片 39">
            <a:extLst>
              <a:ext uri="{FF2B5EF4-FFF2-40B4-BE49-F238E27FC236}">
                <a16:creationId xmlns:a16="http://schemas.microsoft.com/office/drawing/2014/main" id="{AA9B6FE8-E200-4731-A39A-EC37B815A58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pic>
        <p:nvPicPr>
          <p:cNvPr id="13" name="图片 12">
            <a:extLst>
              <a:ext uri="{FF2B5EF4-FFF2-40B4-BE49-F238E27FC236}">
                <a16:creationId xmlns:a16="http://schemas.microsoft.com/office/drawing/2014/main" id="{CF1F402E-4929-4348-9713-D4B81B64B876}"/>
              </a:ext>
            </a:extLst>
          </p:cNvPr>
          <p:cNvPicPr>
            <a:picLocks noChangeAspect="1"/>
          </p:cNvPicPr>
          <p:nvPr/>
        </p:nvPicPr>
        <p:blipFill>
          <a:blip r:embed="rId4"/>
          <a:stretch>
            <a:fillRect/>
          </a:stretch>
        </p:blipFill>
        <p:spPr>
          <a:xfrm>
            <a:off x="195035" y="831704"/>
            <a:ext cx="4078146" cy="3048311"/>
          </a:xfrm>
          <a:prstGeom prst="rect">
            <a:avLst/>
          </a:prstGeom>
        </p:spPr>
      </p:pic>
      <p:pic>
        <p:nvPicPr>
          <p:cNvPr id="14" name="图片 13">
            <a:extLst>
              <a:ext uri="{FF2B5EF4-FFF2-40B4-BE49-F238E27FC236}">
                <a16:creationId xmlns:a16="http://schemas.microsoft.com/office/drawing/2014/main" id="{CCA9877A-71FA-9B4A-970E-0CE1675E7AAC}"/>
              </a:ext>
            </a:extLst>
          </p:cNvPr>
          <p:cNvPicPr>
            <a:picLocks noChangeAspect="1"/>
          </p:cNvPicPr>
          <p:nvPr/>
        </p:nvPicPr>
        <p:blipFill rotWithShape="1">
          <a:blip r:embed="rId5"/>
          <a:srcRect t="23062"/>
          <a:stretch/>
        </p:blipFill>
        <p:spPr>
          <a:xfrm>
            <a:off x="2527300" y="3991939"/>
            <a:ext cx="4679311" cy="269287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75170" y="1948359"/>
            <a:ext cx="6574873" cy="1200438"/>
            <a:chOff x="3575170" y="1948359"/>
            <a:chExt cx="6574873" cy="1200438"/>
          </a:xfrm>
        </p:grpSpPr>
        <p:cxnSp>
          <p:nvCxnSpPr>
            <p:cNvPr id="55" name="直接连接符 54"/>
            <p:cNvCxnSpPr/>
            <p:nvPr/>
          </p:nvCxnSpPr>
          <p:spPr>
            <a:xfrm>
              <a:off x="3575170" y="3148797"/>
              <a:ext cx="1114425" cy="0"/>
            </a:xfrm>
            <a:prstGeom prst="line">
              <a:avLst/>
            </a:prstGeom>
            <a:ln>
              <a:solidFill>
                <a:srgbClr val="B2B2B2">
                  <a:alpha val="70000"/>
                </a:srgb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59" name="TextBox 76"/>
            <p:cNvSpPr txBox="1"/>
            <p:nvPr/>
          </p:nvSpPr>
          <p:spPr>
            <a:xfrm>
              <a:off x="7708357" y="1948359"/>
              <a:ext cx="2441686"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t>德国中小企业数字化概况</a:t>
              </a:r>
            </a:p>
          </p:txBody>
        </p:sp>
      </p:grpSp>
      <p:grpSp>
        <p:nvGrpSpPr>
          <p:cNvPr id="9" name="组合 8"/>
          <p:cNvGrpSpPr/>
          <p:nvPr/>
        </p:nvGrpSpPr>
        <p:grpSpPr>
          <a:xfrm>
            <a:off x="7708357" y="1504993"/>
            <a:ext cx="3569603" cy="369328"/>
            <a:chOff x="7708357" y="1504993"/>
            <a:chExt cx="3569603" cy="369328"/>
          </a:xfrm>
        </p:grpSpPr>
        <p:sp>
          <p:nvSpPr>
            <p:cNvPr id="68" name="矩形 67"/>
            <p:cNvSpPr/>
            <p:nvPr/>
          </p:nvSpPr>
          <p:spPr>
            <a:xfrm>
              <a:off x="7720081" y="1512208"/>
              <a:ext cx="3557879" cy="36000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p:cNvSpPr txBox="1"/>
            <p:nvPr/>
          </p:nvSpPr>
          <p:spPr>
            <a:xfrm>
              <a:off x="7708357" y="1504993"/>
              <a:ext cx="2738925" cy="369328"/>
            </a:xfrm>
            <a:prstGeom prst="rect">
              <a:avLst/>
            </a:prstGeom>
            <a:noFill/>
          </p:spPr>
          <p:txBody>
            <a:bodyPr wrap="squar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美因茨大学</a:t>
              </a:r>
            </a:p>
          </p:txBody>
        </p:sp>
      </p:grpSp>
      <p:sp>
        <p:nvSpPr>
          <p:cNvPr id="70" name="矩形 69"/>
          <p:cNvSpPr/>
          <p:nvPr/>
        </p:nvSpPr>
        <p:spPr>
          <a:xfrm>
            <a:off x="7720081" y="2355859"/>
            <a:ext cx="3684540" cy="3003447"/>
          </a:xfrm>
          <a:prstGeom prst="rect">
            <a:avLst/>
          </a:prstGeom>
        </p:spPr>
        <p:txBody>
          <a:bodyPr wrap="square" lIns="91436" tIns="45718" rIns="91436" bIns="45718">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美因茨大学教授</a:t>
            </a:r>
            <a:r>
              <a:rPr lang="en" altLang="zh-CN" sz="1600" dirty="0">
                <a:solidFill>
                  <a:schemeClr val="bg1">
                    <a:lumMod val="50000"/>
                  </a:schemeClr>
                </a:solidFill>
                <a:latin typeface="微软雅黑" panose="020B0503020204020204" pitchFamily="34" charset="-122"/>
                <a:ea typeface="微软雅黑" panose="020B0503020204020204" pitchFamily="34" charset="-122"/>
              </a:rPr>
              <a:t>ANDREJ</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 </a:t>
            </a:r>
            <a:r>
              <a:rPr lang="en" altLang="zh-CN" sz="1600" dirty="0">
                <a:solidFill>
                  <a:schemeClr val="bg1">
                    <a:lumMod val="50000"/>
                  </a:schemeClr>
                </a:solidFill>
                <a:latin typeface="微软雅黑" panose="020B0503020204020204" pitchFamily="34" charset="-122"/>
                <a:ea typeface="微软雅黑" panose="020B0503020204020204" pitchFamily="34" charset="-122"/>
              </a:rPr>
              <a:t>GILL</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向同学们讲述了德国企业当前的数字化情况，将德国的数字化程度与其他国家做了对比，分析了数字化对德国企业发展的影响，并着重介绍了德国中小企业的情况。</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同学们对德国先进制造业和传统中小企业有了更全面的了解。</a:t>
            </a:r>
          </a:p>
          <a:p>
            <a:pPr>
              <a:lnSpc>
                <a:spcPct val="150000"/>
              </a:lnSpc>
            </a:pP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54000" y="201683"/>
            <a:ext cx="898070" cy="523220"/>
            <a:chOff x="-254000" y="201683"/>
            <a:chExt cx="898070" cy="523220"/>
          </a:xfrm>
        </p:grpSpPr>
        <p:sp>
          <p:nvSpPr>
            <p:cNvPr id="74" name="圆角矩形 73"/>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6" name="文本框 75"/>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活动展示</a:t>
            </a:r>
          </a:p>
        </p:txBody>
      </p:sp>
      <p:grpSp>
        <p:nvGrpSpPr>
          <p:cNvPr id="41" name="组合 40">
            <a:extLst>
              <a:ext uri="{FF2B5EF4-FFF2-40B4-BE49-F238E27FC236}">
                <a16:creationId xmlns:a16="http://schemas.microsoft.com/office/drawing/2014/main" id="{8B42C41E-09DD-44CC-839A-E0E90480678C}"/>
              </a:ext>
            </a:extLst>
          </p:cNvPr>
          <p:cNvGrpSpPr/>
          <p:nvPr/>
        </p:nvGrpSpPr>
        <p:grpSpPr>
          <a:xfrm>
            <a:off x="2584397" y="217491"/>
            <a:ext cx="10096500" cy="439541"/>
            <a:chOff x="2584397" y="217491"/>
            <a:chExt cx="10096500" cy="439541"/>
          </a:xfrm>
        </p:grpSpPr>
        <p:sp>
          <p:nvSpPr>
            <p:cNvPr id="43" name="圆角矩形 4">
              <a:extLst>
                <a:ext uri="{FF2B5EF4-FFF2-40B4-BE49-F238E27FC236}">
                  <a16:creationId xmlns:a16="http://schemas.microsoft.com/office/drawing/2014/main" id="{E86E1E66-0714-4C04-917E-8A5F454D5DC1}"/>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8">
              <a:extLst>
                <a:ext uri="{FF2B5EF4-FFF2-40B4-BE49-F238E27FC236}">
                  <a16:creationId xmlns:a16="http://schemas.microsoft.com/office/drawing/2014/main" id="{16CF67AC-1EC7-44D8-859B-29398364DB70}"/>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 name="图片 39">
            <a:extLst>
              <a:ext uri="{FF2B5EF4-FFF2-40B4-BE49-F238E27FC236}">
                <a16:creationId xmlns:a16="http://schemas.microsoft.com/office/drawing/2014/main" id="{AA9B6FE8-E200-4731-A39A-EC37B815A58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pic>
        <p:nvPicPr>
          <p:cNvPr id="3" name="图片 2">
            <a:extLst>
              <a:ext uri="{FF2B5EF4-FFF2-40B4-BE49-F238E27FC236}">
                <a16:creationId xmlns:a16="http://schemas.microsoft.com/office/drawing/2014/main" id="{76BBE4E4-A28B-2E49-AEAB-AD2542EBCEE4}"/>
              </a:ext>
            </a:extLst>
          </p:cNvPr>
          <p:cNvPicPr>
            <a:picLocks noChangeAspect="1"/>
          </p:cNvPicPr>
          <p:nvPr/>
        </p:nvPicPr>
        <p:blipFill>
          <a:blip r:embed="rId4"/>
          <a:stretch>
            <a:fillRect/>
          </a:stretch>
        </p:blipFill>
        <p:spPr>
          <a:xfrm>
            <a:off x="268021" y="1504993"/>
            <a:ext cx="7159471" cy="4099222"/>
          </a:xfrm>
          <a:prstGeom prst="rect">
            <a:avLst/>
          </a:prstGeom>
        </p:spPr>
      </p:pic>
    </p:spTree>
    <p:extLst>
      <p:ext uri="{BB962C8B-B14F-4D97-AF65-F5344CB8AC3E}">
        <p14:creationId xmlns:p14="http://schemas.microsoft.com/office/powerpoint/2010/main" val="3705240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75170" y="1935690"/>
            <a:ext cx="6883314" cy="1213107"/>
            <a:chOff x="3575170" y="1935690"/>
            <a:chExt cx="6883314" cy="1213107"/>
          </a:xfrm>
        </p:grpSpPr>
        <p:cxnSp>
          <p:nvCxnSpPr>
            <p:cNvPr id="55" name="直接连接符 54"/>
            <p:cNvCxnSpPr/>
            <p:nvPr/>
          </p:nvCxnSpPr>
          <p:spPr>
            <a:xfrm>
              <a:off x="3575170" y="3148797"/>
              <a:ext cx="1114425" cy="0"/>
            </a:xfrm>
            <a:prstGeom prst="line">
              <a:avLst/>
            </a:prstGeom>
            <a:ln>
              <a:solidFill>
                <a:srgbClr val="B2B2B2">
                  <a:alpha val="70000"/>
                </a:srgb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59" name="TextBox 76"/>
            <p:cNvSpPr txBox="1"/>
            <p:nvPr/>
          </p:nvSpPr>
          <p:spPr>
            <a:xfrm>
              <a:off x="8016798" y="1935690"/>
              <a:ext cx="2441686"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t>奔驰、凯驰、奥斯布吕克</a:t>
              </a:r>
            </a:p>
          </p:txBody>
        </p:sp>
      </p:grpSp>
      <p:grpSp>
        <p:nvGrpSpPr>
          <p:cNvPr id="9" name="组合 8"/>
          <p:cNvGrpSpPr/>
          <p:nvPr/>
        </p:nvGrpSpPr>
        <p:grpSpPr>
          <a:xfrm>
            <a:off x="8005074" y="1494868"/>
            <a:ext cx="4289938" cy="369328"/>
            <a:chOff x="7708357" y="1504993"/>
            <a:chExt cx="4289938" cy="369328"/>
          </a:xfrm>
        </p:grpSpPr>
        <p:sp>
          <p:nvSpPr>
            <p:cNvPr id="68" name="矩形 67"/>
            <p:cNvSpPr/>
            <p:nvPr/>
          </p:nvSpPr>
          <p:spPr>
            <a:xfrm>
              <a:off x="7720081" y="1512208"/>
              <a:ext cx="3557879" cy="36000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p:cNvSpPr txBox="1"/>
            <p:nvPr/>
          </p:nvSpPr>
          <p:spPr>
            <a:xfrm>
              <a:off x="7708357" y="1504993"/>
              <a:ext cx="4289938" cy="369328"/>
            </a:xfrm>
            <a:prstGeom prst="rect">
              <a:avLst/>
            </a:prstGeom>
            <a:noFill/>
          </p:spPr>
          <p:txBody>
            <a:bodyPr wrap="squar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工业</a:t>
              </a:r>
              <a:r>
                <a:rPr lang="en-US" altLang="zh-CN" dirty="0">
                  <a:solidFill>
                    <a:schemeClr val="bg1"/>
                  </a:solidFill>
                  <a:latin typeface="微软雅黑" panose="020B0503020204020204" pitchFamily="34" charset="-122"/>
                  <a:ea typeface="微软雅黑" panose="020B0503020204020204" pitchFamily="34" charset="-122"/>
                </a:rPr>
                <a:t>4.0</a:t>
              </a:r>
              <a:r>
                <a:rPr lang="zh-CN" altLang="en-US" dirty="0">
                  <a:solidFill>
                    <a:schemeClr val="bg1"/>
                  </a:solidFill>
                  <a:latin typeface="微软雅黑" panose="020B0503020204020204" pitchFamily="34" charset="-122"/>
                  <a:ea typeface="微软雅黑" panose="020B0503020204020204" pitchFamily="34" charset="-122"/>
                </a:rPr>
                <a:t>标杆企业生产线实地学习</a:t>
              </a:r>
            </a:p>
          </p:txBody>
        </p:sp>
      </p:grpSp>
      <p:sp>
        <p:nvSpPr>
          <p:cNvPr id="70" name="矩形 69"/>
          <p:cNvSpPr/>
          <p:nvPr/>
        </p:nvSpPr>
        <p:spPr>
          <a:xfrm>
            <a:off x="8016798" y="2345734"/>
            <a:ext cx="3684540" cy="4480774"/>
          </a:xfrm>
          <a:prstGeom prst="rect">
            <a:avLst/>
          </a:prstGeom>
        </p:spPr>
        <p:txBody>
          <a:bodyPr wrap="square" lIns="91436" tIns="45718" rIns="91436" bIns="45718">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赴德国工业</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4.0</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标杆企业奔驰生产线、凯驰</a:t>
            </a:r>
            <a:r>
              <a:rPr lang="en" altLang="zh-CN" sz="1600" dirty="0">
                <a:solidFill>
                  <a:schemeClr val="bg1">
                    <a:lumMod val="50000"/>
                  </a:schemeClr>
                </a:solidFill>
                <a:latin typeface="微软雅黑" panose="020B0503020204020204" pitchFamily="34" charset="-122"/>
                <a:ea typeface="微软雅黑" panose="020B0503020204020204" pitchFamily="34" charset="-122"/>
              </a:rPr>
              <a:t>KARCHER</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智慧工厂生产线、奥斯布吕克智能仓储物流企业学习参观，和企业管理人员和技术负责人进行交流座谈，了解人工智能和数据科学在德国工业生产中的实际应用场景。</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在学习工业上的智能机器的相关应用的同时，同学们也进一步了解了计算机技术在整个现代智慧工厂中所起的重要支撑作用，从而坚定了自身学习相关技术的想法和信心。</a:t>
            </a:r>
          </a:p>
          <a:p>
            <a:pPr>
              <a:lnSpc>
                <a:spcPct val="150000"/>
              </a:lnSpc>
            </a:pP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54000" y="201683"/>
            <a:ext cx="898070" cy="523220"/>
            <a:chOff x="-254000" y="201683"/>
            <a:chExt cx="898070" cy="523220"/>
          </a:xfrm>
        </p:grpSpPr>
        <p:sp>
          <p:nvSpPr>
            <p:cNvPr id="74" name="圆角矩形 73"/>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6" name="文本框 75"/>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活动展示</a:t>
            </a:r>
          </a:p>
        </p:txBody>
      </p:sp>
      <p:grpSp>
        <p:nvGrpSpPr>
          <p:cNvPr id="41" name="组合 40">
            <a:extLst>
              <a:ext uri="{FF2B5EF4-FFF2-40B4-BE49-F238E27FC236}">
                <a16:creationId xmlns:a16="http://schemas.microsoft.com/office/drawing/2014/main" id="{8B42C41E-09DD-44CC-839A-E0E90480678C}"/>
              </a:ext>
            </a:extLst>
          </p:cNvPr>
          <p:cNvGrpSpPr/>
          <p:nvPr/>
        </p:nvGrpSpPr>
        <p:grpSpPr>
          <a:xfrm>
            <a:off x="2584397" y="217491"/>
            <a:ext cx="10096500" cy="439541"/>
            <a:chOff x="2584397" y="217491"/>
            <a:chExt cx="10096500" cy="439541"/>
          </a:xfrm>
        </p:grpSpPr>
        <p:sp>
          <p:nvSpPr>
            <p:cNvPr id="43" name="圆角矩形 4">
              <a:extLst>
                <a:ext uri="{FF2B5EF4-FFF2-40B4-BE49-F238E27FC236}">
                  <a16:creationId xmlns:a16="http://schemas.microsoft.com/office/drawing/2014/main" id="{E86E1E66-0714-4C04-917E-8A5F454D5DC1}"/>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8">
              <a:extLst>
                <a:ext uri="{FF2B5EF4-FFF2-40B4-BE49-F238E27FC236}">
                  <a16:creationId xmlns:a16="http://schemas.microsoft.com/office/drawing/2014/main" id="{16CF67AC-1EC7-44D8-859B-29398364DB70}"/>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 name="图片 39">
            <a:extLst>
              <a:ext uri="{FF2B5EF4-FFF2-40B4-BE49-F238E27FC236}">
                <a16:creationId xmlns:a16="http://schemas.microsoft.com/office/drawing/2014/main" id="{AA9B6FE8-E200-4731-A39A-EC37B815A58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pic>
        <p:nvPicPr>
          <p:cNvPr id="10" name="图片 9">
            <a:extLst>
              <a:ext uri="{FF2B5EF4-FFF2-40B4-BE49-F238E27FC236}">
                <a16:creationId xmlns:a16="http://schemas.microsoft.com/office/drawing/2014/main" id="{586E9E9C-D3F7-0449-8258-52E163E343A9}"/>
              </a:ext>
            </a:extLst>
          </p:cNvPr>
          <p:cNvPicPr>
            <a:picLocks noChangeAspect="1"/>
          </p:cNvPicPr>
          <p:nvPr/>
        </p:nvPicPr>
        <p:blipFill rotWithShape="1">
          <a:blip r:embed="rId4">
            <a:extLst>
              <a:ext uri="{28A0092B-C50C-407E-A947-70E740481C1C}">
                <a14:useLocalDpi xmlns:a14="http://schemas.microsoft.com/office/drawing/2010/main" val="0"/>
              </a:ext>
            </a:extLst>
          </a:blip>
          <a:srcRect t="27716"/>
          <a:stretch/>
        </p:blipFill>
        <p:spPr>
          <a:xfrm>
            <a:off x="299553" y="4473442"/>
            <a:ext cx="4089378" cy="2216962"/>
          </a:xfrm>
          <a:prstGeom prst="rect">
            <a:avLst/>
          </a:prstGeom>
        </p:spPr>
      </p:pic>
      <p:pic>
        <p:nvPicPr>
          <p:cNvPr id="7" name="图片 6">
            <a:extLst>
              <a:ext uri="{FF2B5EF4-FFF2-40B4-BE49-F238E27FC236}">
                <a16:creationId xmlns:a16="http://schemas.microsoft.com/office/drawing/2014/main" id="{E5B9ED71-6679-9B4B-BBB2-5D769A9FD709}"/>
              </a:ext>
            </a:extLst>
          </p:cNvPr>
          <p:cNvPicPr>
            <a:picLocks noChangeAspect="1"/>
          </p:cNvPicPr>
          <p:nvPr/>
        </p:nvPicPr>
        <p:blipFill rotWithShape="1">
          <a:blip r:embed="rId5">
            <a:extLst>
              <a:ext uri="{28A0092B-C50C-407E-A947-70E740481C1C}">
                <a14:useLocalDpi xmlns:a14="http://schemas.microsoft.com/office/drawing/2010/main" val="0"/>
              </a:ext>
            </a:extLst>
          </a:blip>
          <a:srcRect b="17276"/>
          <a:stretch/>
        </p:blipFill>
        <p:spPr>
          <a:xfrm>
            <a:off x="3607062" y="2551756"/>
            <a:ext cx="3924828" cy="2433126"/>
          </a:xfrm>
          <a:prstGeom prst="rect">
            <a:avLst/>
          </a:prstGeom>
        </p:spPr>
      </p:pic>
      <p:sp>
        <p:nvSpPr>
          <p:cNvPr id="25" name="矩形 24">
            <a:extLst>
              <a:ext uri="{FF2B5EF4-FFF2-40B4-BE49-F238E27FC236}">
                <a16:creationId xmlns:a16="http://schemas.microsoft.com/office/drawing/2014/main" id="{209E4692-3C8D-3946-BDFB-8169D6CC9554}"/>
              </a:ext>
            </a:extLst>
          </p:cNvPr>
          <p:cNvSpPr/>
          <p:nvPr/>
        </p:nvSpPr>
        <p:spPr>
          <a:xfrm>
            <a:off x="4689595" y="1661259"/>
            <a:ext cx="1800485" cy="369328"/>
          </a:xfrm>
          <a:prstGeom prst="rect">
            <a:avLst/>
          </a:prstGeom>
        </p:spPr>
        <p:txBody>
          <a:bodyPr wrap="none" lIns="91436" tIns="45718" rIns="91436" bIns="45718">
            <a:spAutoFit/>
          </a:bodyPr>
          <a:lstStyle/>
          <a:p>
            <a:pPr algn="ctr"/>
            <a:r>
              <a:rPr lang="zh-CN" altLang="en-US" dirty="0">
                <a:latin typeface="微软雅黑" panose="020B0503020204020204" pitchFamily="34" charset="-122"/>
                <a:ea typeface="微软雅黑" panose="020B0503020204020204" pitchFamily="34" charset="-122"/>
              </a:rPr>
              <a:t>奔驰生产线参观</a:t>
            </a:r>
            <a:endParaRPr lang="en-US" altLang="zh-CN"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794DD8B-9AA8-C141-8C08-23F24B6B4724}"/>
              </a:ext>
            </a:extLst>
          </p:cNvPr>
          <p:cNvPicPr>
            <a:picLocks noChangeAspect="1"/>
          </p:cNvPicPr>
          <p:nvPr/>
        </p:nvPicPr>
        <p:blipFill rotWithShape="1">
          <a:blip r:embed="rId6">
            <a:extLst>
              <a:ext uri="{28A0092B-C50C-407E-A947-70E740481C1C}">
                <a14:useLocalDpi xmlns:a14="http://schemas.microsoft.com/office/drawing/2010/main" val="0"/>
              </a:ext>
            </a:extLst>
          </a:blip>
          <a:srcRect l="11459" t="31993" r="6260" b="6485"/>
          <a:stretch/>
        </p:blipFill>
        <p:spPr>
          <a:xfrm>
            <a:off x="235244" y="913108"/>
            <a:ext cx="4244280" cy="2380121"/>
          </a:xfrm>
          <a:prstGeom prst="rect">
            <a:avLst/>
          </a:prstGeom>
        </p:spPr>
      </p:pic>
      <p:sp>
        <p:nvSpPr>
          <p:cNvPr id="26" name="矩形 25">
            <a:extLst>
              <a:ext uri="{FF2B5EF4-FFF2-40B4-BE49-F238E27FC236}">
                <a16:creationId xmlns:a16="http://schemas.microsoft.com/office/drawing/2014/main" id="{02A986F2-DD5A-6940-8947-112AB1D15E28}"/>
              </a:ext>
            </a:extLst>
          </p:cNvPr>
          <p:cNvSpPr/>
          <p:nvPr/>
        </p:nvSpPr>
        <p:spPr>
          <a:xfrm>
            <a:off x="1321673" y="3660237"/>
            <a:ext cx="1800485" cy="369328"/>
          </a:xfrm>
          <a:prstGeom prst="rect">
            <a:avLst/>
          </a:prstGeom>
        </p:spPr>
        <p:txBody>
          <a:bodyPr wrap="none" lIns="91436" tIns="45718" rIns="91436" bIns="45718">
            <a:spAutoFit/>
          </a:bodyPr>
          <a:lstStyle/>
          <a:p>
            <a:pPr algn="ctr"/>
            <a:r>
              <a:rPr lang="zh-CN" altLang="en-US" dirty="0">
                <a:latin typeface="微软雅黑" panose="020B0503020204020204" pitchFamily="34" charset="-122"/>
                <a:ea typeface="微软雅黑" panose="020B0503020204020204" pitchFamily="34" charset="-122"/>
              </a:rPr>
              <a:t>凯驰生产线参观</a:t>
            </a:r>
            <a:endParaRPr lang="en-US" altLang="zh-CN" dirty="0">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2CBFDECF-45B6-BD4A-8591-B829E828FA4F}"/>
              </a:ext>
            </a:extLst>
          </p:cNvPr>
          <p:cNvSpPr/>
          <p:nvPr/>
        </p:nvSpPr>
        <p:spPr>
          <a:xfrm>
            <a:off x="4689595" y="5682923"/>
            <a:ext cx="2723815" cy="646327"/>
          </a:xfrm>
          <a:prstGeom prst="rect">
            <a:avLst/>
          </a:prstGeom>
        </p:spPr>
        <p:txBody>
          <a:bodyPr wrap="none" lIns="91436" tIns="45718" rIns="91436" bIns="45718">
            <a:spAutoFit/>
          </a:bodyPr>
          <a:lstStyle/>
          <a:p>
            <a:pPr algn="ctr"/>
            <a:r>
              <a:rPr lang="zh-CN" altLang="en-US" dirty="0">
                <a:latin typeface="微软雅黑" panose="020B0503020204020204" pitchFamily="34" charset="-122"/>
                <a:ea typeface="微软雅黑" panose="020B0503020204020204" pitchFamily="34" charset="-122"/>
              </a:rPr>
              <a:t>奥斯布吕克智能仓储物流</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企业参观</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1273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953542" y="1755640"/>
            <a:ext cx="5754135" cy="1200438"/>
            <a:chOff x="3575170" y="1948359"/>
            <a:chExt cx="5754135" cy="1200438"/>
          </a:xfrm>
        </p:grpSpPr>
        <p:cxnSp>
          <p:nvCxnSpPr>
            <p:cNvPr id="55" name="直接连接符 54"/>
            <p:cNvCxnSpPr/>
            <p:nvPr/>
          </p:nvCxnSpPr>
          <p:spPr>
            <a:xfrm>
              <a:off x="3575170" y="3148797"/>
              <a:ext cx="1114425" cy="0"/>
            </a:xfrm>
            <a:prstGeom prst="line">
              <a:avLst/>
            </a:prstGeom>
            <a:ln>
              <a:solidFill>
                <a:srgbClr val="B2B2B2">
                  <a:alpha val="70000"/>
                </a:srgb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59" name="TextBox 76"/>
            <p:cNvSpPr txBox="1"/>
            <p:nvPr/>
          </p:nvSpPr>
          <p:spPr>
            <a:xfrm>
              <a:off x="7708357" y="1948359"/>
              <a:ext cx="1620948" cy="33855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t>柏林创新产业园</a:t>
              </a:r>
            </a:p>
          </p:txBody>
        </p:sp>
      </p:grpSp>
      <p:grpSp>
        <p:nvGrpSpPr>
          <p:cNvPr id="9" name="组合 8"/>
          <p:cNvGrpSpPr/>
          <p:nvPr/>
        </p:nvGrpSpPr>
        <p:grpSpPr>
          <a:xfrm>
            <a:off x="8069730" y="1252745"/>
            <a:ext cx="3569603" cy="369328"/>
            <a:chOff x="7708357" y="1504993"/>
            <a:chExt cx="3569603" cy="369328"/>
          </a:xfrm>
        </p:grpSpPr>
        <p:sp>
          <p:nvSpPr>
            <p:cNvPr id="68" name="矩形 67"/>
            <p:cNvSpPr/>
            <p:nvPr/>
          </p:nvSpPr>
          <p:spPr>
            <a:xfrm>
              <a:off x="7720081" y="1512208"/>
              <a:ext cx="3557879" cy="36000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p:cNvSpPr txBox="1"/>
            <p:nvPr/>
          </p:nvSpPr>
          <p:spPr>
            <a:xfrm>
              <a:off x="7708357" y="1504993"/>
              <a:ext cx="3025299" cy="369328"/>
            </a:xfrm>
            <a:prstGeom prst="rect">
              <a:avLst/>
            </a:prstGeom>
            <a:noFill/>
          </p:spPr>
          <p:txBody>
            <a:bodyPr wrap="squar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德国工业</a:t>
              </a:r>
              <a:r>
                <a:rPr lang="en-US" altLang="zh-CN" dirty="0">
                  <a:solidFill>
                    <a:schemeClr val="bg1"/>
                  </a:solidFill>
                  <a:latin typeface="微软雅黑" panose="020B0503020204020204" pitchFamily="34" charset="-122"/>
                  <a:ea typeface="微软雅黑" panose="020B0503020204020204" pitchFamily="34" charset="-122"/>
                </a:rPr>
                <a:t>4.0</a:t>
              </a:r>
              <a:r>
                <a:rPr lang="zh-CN" altLang="en-US" dirty="0">
                  <a:solidFill>
                    <a:schemeClr val="bg1"/>
                  </a:solidFill>
                  <a:latin typeface="微软雅黑" panose="020B0503020204020204" pitchFamily="34" charset="-122"/>
                  <a:ea typeface="微软雅黑" panose="020B0503020204020204" pitchFamily="34" charset="-122"/>
                </a:rPr>
                <a:t>中的智能化应用</a:t>
              </a:r>
            </a:p>
          </p:txBody>
        </p:sp>
      </p:grpSp>
      <p:sp>
        <p:nvSpPr>
          <p:cNvPr id="70" name="矩形 69"/>
          <p:cNvSpPr/>
          <p:nvPr/>
        </p:nvSpPr>
        <p:spPr>
          <a:xfrm>
            <a:off x="8081454" y="2103611"/>
            <a:ext cx="3684540" cy="4480774"/>
          </a:xfrm>
          <a:prstGeom prst="rect">
            <a:avLst/>
          </a:prstGeom>
        </p:spPr>
        <p:txBody>
          <a:bodyPr wrap="square" lIns="91436" tIns="45718" rIns="91436" bIns="45718">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阿德勒斯霍夫产业园是德国最大最成功的高科技产业园区之一。这里不仅有顶尖科研机构和洪堡大学分校，还有众多高新企业和孵化基地，是产学研结合的典范。</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产业专家热情地为同学们讲解了产业园从航空研究中心到德国最大科技园区的发展历史，介绍了产业园的组成和运作方式，以及企业“孵化器”的具体政策和相关成果。最后同学们走访了产业园内的企业，实地展示了产业园</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的布局。</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54000" y="201683"/>
            <a:ext cx="898070" cy="523220"/>
            <a:chOff x="-254000" y="201683"/>
            <a:chExt cx="898070" cy="523220"/>
          </a:xfrm>
        </p:grpSpPr>
        <p:sp>
          <p:nvSpPr>
            <p:cNvPr id="74" name="圆角矩形 73"/>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6" name="文本框 75"/>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活动展示</a:t>
            </a:r>
          </a:p>
        </p:txBody>
      </p:sp>
      <p:grpSp>
        <p:nvGrpSpPr>
          <p:cNvPr id="41" name="组合 40">
            <a:extLst>
              <a:ext uri="{FF2B5EF4-FFF2-40B4-BE49-F238E27FC236}">
                <a16:creationId xmlns:a16="http://schemas.microsoft.com/office/drawing/2014/main" id="{8B42C41E-09DD-44CC-839A-E0E90480678C}"/>
              </a:ext>
            </a:extLst>
          </p:cNvPr>
          <p:cNvGrpSpPr/>
          <p:nvPr/>
        </p:nvGrpSpPr>
        <p:grpSpPr>
          <a:xfrm>
            <a:off x="2584397" y="217491"/>
            <a:ext cx="10096500" cy="439541"/>
            <a:chOff x="2584397" y="217491"/>
            <a:chExt cx="10096500" cy="439541"/>
          </a:xfrm>
        </p:grpSpPr>
        <p:sp>
          <p:nvSpPr>
            <p:cNvPr id="43" name="圆角矩形 4">
              <a:extLst>
                <a:ext uri="{FF2B5EF4-FFF2-40B4-BE49-F238E27FC236}">
                  <a16:creationId xmlns:a16="http://schemas.microsoft.com/office/drawing/2014/main" id="{E86E1E66-0714-4C04-917E-8A5F454D5DC1}"/>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8">
              <a:extLst>
                <a:ext uri="{FF2B5EF4-FFF2-40B4-BE49-F238E27FC236}">
                  <a16:creationId xmlns:a16="http://schemas.microsoft.com/office/drawing/2014/main" id="{16CF67AC-1EC7-44D8-859B-29398364DB70}"/>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 name="图片 39">
            <a:extLst>
              <a:ext uri="{FF2B5EF4-FFF2-40B4-BE49-F238E27FC236}">
                <a16:creationId xmlns:a16="http://schemas.microsoft.com/office/drawing/2014/main" id="{AA9B6FE8-E200-4731-A39A-EC37B815A58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pic>
        <p:nvPicPr>
          <p:cNvPr id="5" name="图片 4">
            <a:extLst>
              <a:ext uri="{FF2B5EF4-FFF2-40B4-BE49-F238E27FC236}">
                <a16:creationId xmlns:a16="http://schemas.microsoft.com/office/drawing/2014/main" id="{8A75A70A-DB80-8943-A51D-587B08AEA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6625" y="2213683"/>
            <a:ext cx="3298783" cy="4403422"/>
          </a:xfrm>
          <a:prstGeom prst="rect">
            <a:avLst/>
          </a:prstGeom>
        </p:spPr>
      </p:pic>
      <p:pic>
        <p:nvPicPr>
          <p:cNvPr id="6" name="图片 5">
            <a:extLst>
              <a:ext uri="{FF2B5EF4-FFF2-40B4-BE49-F238E27FC236}">
                <a16:creationId xmlns:a16="http://schemas.microsoft.com/office/drawing/2014/main" id="{5DD73171-B6FC-CB4A-9F60-777B7D42E37B}"/>
              </a:ext>
            </a:extLst>
          </p:cNvPr>
          <p:cNvPicPr>
            <a:picLocks noChangeAspect="1"/>
          </p:cNvPicPr>
          <p:nvPr/>
        </p:nvPicPr>
        <p:blipFill rotWithShape="1">
          <a:blip r:embed="rId5"/>
          <a:srcRect t="4428"/>
          <a:stretch/>
        </p:blipFill>
        <p:spPr>
          <a:xfrm>
            <a:off x="86668" y="799835"/>
            <a:ext cx="4219957" cy="3615559"/>
          </a:xfrm>
          <a:prstGeom prst="rect">
            <a:avLst/>
          </a:prstGeom>
        </p:spPr>
      </p:pic>
    </p:spTree>
    <p:extLst>
      <p:ext uri="{BB962C8B-B14F-4D97-AF65-F5344CB8AC3E}">
        <p14:creationId xmlns:p14="http://schemas.microsoft.com/office/powerpoint/2010/main" val="3961173541"/>
      </p:ext>
    </p:extLst>
  </p:cSld>
  <p:clrMapOvr>
    <a:masterClrMapping/>
  </p:clrMapOvr>
</p:sld>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1234</Words>
  <Application>Microsoft Macintosh PowerPoint</Application>
  <PresentationFormat>宽屏</PresentationFormat>
  <Paragraphs>84</Paragraphs>
  <Slides>14</Slides>
  <Notes>14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0022</dc:title>
  <dc:creator>ZK</dc:creator>
  <cp:lastModifiedBy>Microsoft Office 用户</cp:lastModifiedBy>
  <cp:revision>183</cp:revision>
  <dcterms:created xsi:type="dcterms:W3CDTF">2017-04-21T07:43:00Z</dcterms:created>
  <dcterms:modified xsi:type="dcterms:W3CDTF">2020-07-01T01:31:44Z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